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nter Bold" panose="020B0604020202020204" charset="0"/>
      <p:regular r:id="rId13"/>
    </p:embeddedFont>
    <p:embeddedFont>
      <p:font typeface="Inter Light" panose="020B0604020202020204" charset="0"/>
      <p:regular r:id="rId14"/>
    </p:embeddedFont>
    <p:embeddedFont>
      <p:font typeface="Montserrat Bold" panose="020B0604020202020204" charset="0"/>
      <p:regular r:id="rId15"/>
    </p:embeddedFont>
    <p:embeddedFont>
      <p:font typeface="Montserrat Medium" panose="020F0502020204030204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sv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3776365"/>
            <a:ext cx="9445526" cy="269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Traffic Sign Classification: Enabling Smarter, Safer Roads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886420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 for Your Attention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007370"/>
            <a:ext cx="9445526" cy="124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We sincerely appreciate your time and engagement today.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73188" y="4555331"/>
            <a:ext cx="9483626" cy="2290316"/>
            <a:chOff x="0" y="0"/>
            <a:chExt cx="12644835" cy="3053755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12593955" cy="3002915"/>
            </a:xfrm>
            <a:custGeom>
              <a:avLst/>
              <a:gdLst/>
              <a:ahLst/>
              <a:cxnLst/>
              <a:rect l="l" t="t" r="r" b="b"/>
              <a:pathLst>
                <a:path w="12593955" h="3002915">
                  <a:moveTo>
                    <a:pt x="0" y="340233"/>
                  </a:moveTo>
                  <a:cubicBezTo>
                    <a:pt x="0" y="152273"/>
                    <a:pt x="154305" y="0"/>
                    <a:pt x="344551" y="0"/>
                  </a:cubicBezTo>
                  <a:lnTo>
                    <a:pt x="12249404" y="0"/>
                  </a:lnTo>
                  <a:cubicBezTo>
                    <a:pt x="12439777" y="0"/>
                    <a:pt x="12593955" y="152273"/>
                    <a:pt x="12593955" y="340233"/>
                  </a:cubicBezTo>
                  <a:lnTo>
                    <a:pt x="12593955" y="2662682"/>
                  </a:lnTo>
                  <a:cubicBezTo>
                    <a:pt x="12593955" y="2850642"/>
                    <a:pt x="12439650" y="3002915"/>
                    <a:pt x="12249404" y="3002915"/>
                  </a:cubicBezTo>
                  <a:lnTo>
                    <a:pt x="344551" y="3002915"/>
                  </a:lnTo>
                  <a:cubicBezTo>
                    <a:pt x="154305" y="3002915"/>
                    <a:pt x="0" y="2850642"/>
                    <a:pt x="0" y="266268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2644755" cy="3053715"/>
            </a:xfrm>
            <a:custGeom>
              <a:avLst/>
              <a:gdLst/>
              <a:ahLst/>
              <a:cxnLst/>
              <a:rect l="l" t="t" r="r" b="b"/>
              <a:pathLst>
                <a:path w="12644755" h="3053715">
                  <a:moveTo>
                    <a:pt x="0" y="365633"/>
                  </a:moveTo>
                  <a:cubicBezTo>
                    <a:pt x="0" y="163449"/>
                    <a:pt x="165989" y="0"/>
                    <a:pt x="369951" y="0"/>
                  </a:cubicBezTo>
                  <a:lnTo>
                    <a:pt x="12274804" y="0"/>
                  </a:lnTo>
                  <a:lnTo>
                    <a:pt x="12274804" y="25400"/>
                  </a:lnTo>
                  <a:lnTo>
                    <a:pt x="12274804" y="0"/>
                  </a:lnTo>
                  <a:cubicBezTo>
                    <a:pt x="12478893" y="0"/>
                    <a:pt x="12644755" y="163449"/>
                    <a:pt x="12644755" y="365633"/>
                  </a:cubicBezTo>
                  <a:lnTo>
                    <a:pt x="12619355" y="365633"/>
                  </a:lnTo>
                  <a:lnTo>
                    <a:pt x="12644755" y="365633"/>
                  </a:lnTo>
                  <a:lnTo>
                    <a:pt x="12644755" y="2688082"/>
                  </a:lnTo>
                  <a:lnTo>
                    <a:pt x="12619355" y="2688082"/>
                  </a:lnTo>
                  <a:lnTo>
                    <a:pt x="12644755" y="2688082"/>
                  </a:lnTo>
                  <a:cubicBezTo>
                    <a:pt x="12644755" y="2890266"/>
                    <a:pt x="12478766" y="3053715"/>
                    <a:pt x="12274804" y="3053715"/>
                  </a:cubicBezTo>
                  <a:lnTo>
                    <a:pt x="12274804" y="3028315"/>
                  </a:lnTo>
                  <a:lnTo>
                    <a:pt x="12274804" y="3053715"/>
                  </a:lnTo>
                  <a:lnTo>
                    <a:pt x="369951" y="3053715"/>
                  </a:lnTo>
                  <a:lnTo>
                    <a:pt x="369951" y="3028315"/>
                  </a:lnTo>
                  <a:lnTo>
                    <a:pt x="369951" y="3053715"/>
                  </a:lnTo>
                  <a:cubicBezTo>
                    <a:pt x="165989" y="3053715"/>
                    <a:pt x="0" y="2890393"/>
                    <a:pt x="0" y="2688082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2688082"/>
                  </a:lnTo>
                  <a:lnTo>
                    <a:pt x="25400" y="2688082"/>
                  </a:lnTo>
                  <a:lnTo>
                    <a:pt x="50800" y="2688082"/>
                  </a:lnTo>
                  <a:cubicBezTo>
                    <a:pt x="50800" y="2861691"/>
                    <a:pt x="193421" y="3002915"/>
                    <a:pt x="369951" y="3002915"/>
                  </a:cubicBezTo>
                  <a:lnTo>
                    <a:pt x="12274804" y="3002915"/>
                  </a:lnTo>
                  <a:cubicBezTo>
                    <a:pt x="12451461" y="3002915"/>
                    <a:pt x="12593955" y="2861691"/>
                    <a:pt x="12593955" y="2688082"/>
                  </a:cubicBezTo>
                  <a:lnTo>
                    <a:pt x="12593955" y="365633"/>
                  </a:lnTo>
                  <a:cubicBezTo>
                    <a:pt x="12594082" y="192024"/>
                    <a:pt x="12451461" y="50800"/>
                    <a:pt x="12274804" y="50800"/>
                  </a:cubicBezTo>
                  <a:lnTo>
                    <a:pt x="369951" y="50800"/>
                  </a:lnTo>
                  <a:lnTo>
                    <a:pt x="369951" y="25400"/>
                  </a:lnTo>
                  <a:lnTo>
                    <a:pt x="369951" y="50800"/>
                  </a:lnTo>
                  <a:cubicBezTo>
                    <a:pt x="193421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313855" y="4886474"/>
            <a:ext cx="5023842" cy="5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Questions &amp; Discussion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855" y="5511999"/>
            <a:ext cx="880229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We welcome your thoughts, questions, and further discussion. Please feel free to ask anything.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73188" y="7091065"/>
            <a:ext cx="9483626" cy="2290316"/>
            <a:chOff x="0" y="0"/>
            <a:chExt cx="12644835" cy="3053755"/>
          </a:xfrm>
        </p:grpSpPr>
        <p:sp>
          <p:nvSpPr>
            <p:cNvPr id="18" name="Freeform 18"/>
            <p:cNvSpPr/>
            <p:nvPr/>
          </p:nvSpPr>
          <p:spPr>
            <a:xfrm>
              <a:off x="25400" y="25400"/>
              <a:ext cx="12593955" cy="3002915"/>
            </a:xfrm>
            <a:custGeom>
              <a:avLst/>
              <a:gdLst/>
              <a:ahLst/>
              <a:cxnLst/>
              <a:rect l="l" t="t" r="r" b="b"/>
              <a:pathLst>
                <a:path w="12593955" h="3002915">
                  <a:moveTo>
                    <a:pt x="0" y="340233"/>
                  </a:moveTo>
                  <a:cubicBezTo>
                    <a:pt x="0" y="152273"/>
                    <a:pt x="154305" y="0"/>
                    <a:pt x="344551" y="0"/>
                  </a:cubicBezTo>
                  <a:lnTo>
                    <a:pt x="12249404" y="0"/>
                  </a:lnTo>
                  <a:cubicBezTo>
                    <a:pt x="12439777" y="0"/>
                    <a:pt x="12593955" y="152273"/>
                    <a:pt x="12593955" y="340233"/>
                  </a:cubicBezTo>
                  <a:lnTo>
                    <a:pt x="12593955" y="2662682"/>
                  </a:lnTo>
                  <a:cubicBezTo>
                    <a:pt x="12593955" y="2850642"/>
                    <a:pt x="12439650" y="3002915"/>
                    <a:pt x="12249404" y="3002915"/>
                  </a:cubicBezTo>
                  <a:lnTo>
                    <a:pt x="344551" y="3002915"/>
                  </a:lnTo>
                  <a:cubicBezTo>
                    <a:pt x="154305" y="3002915"/>
                    <a:pt x="0" y="2850642"/>
                    <a:pt x="0" y="266268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44755" cy="3053715"/>
            </a:xfrm>
            <a:custGeom>
              <a:avLst/>
              <a:gdLst/>
              <a:ahLst/>
              <a:cxnLst/>
              <a:rect l="l" t="t" r="r" b="b"/>
              <a:pathLst>
                <a:path w="12644755" h="3053715">
                  <a:moveTo>
                    <a:pt x="0" y="365633"/>
                  </a:moveTo>
                  <a:cubicBezTo>
                    <a:pt x="0" y="163449"/>
                    <a:pt x="165989" y="0"/>
                    <a:pt x="369951" y="0"/>
                  </a:cubicBezTo>
                  <a:lnTo>
                    <a:pt x="12274804" y="0"/>
                  </a:lnTo>
                  <a:lnTo>
                    <a:pt x="12274804" y="25400"/>
                  </a:lnTo>
                  <a:lnTo>
                    <a:pt x="12274804" y="0"/>
                  </a:lnTo>
                  <a:cubicBezTo>
                    <a:pt x="12478893" y="0"/>
                    <a:pt x="12644755" y="163449"/>
                    <a:pt x="12644755" y="365633"/>
                  </a:cubicBezTo>
                  <a:lnTo>
                    <a:pt x="12619355" y="365633"/>
                  </a:lnTo>
                  <a:lnTo>
                    <a:pt x="12644755" y="365633"/>
                  </a:lnTo>
                  <a:lnTo>
                    <a:pt x="12644755" y="2688082"/>
                  </a:lnTo>
                  <a:lnTo>
                    <a:pt x="12619355" y="2688082"/>
                  </a:lnTo>
                  <a:lnTo>
                    <a:pt x="12644755" y="2688082"/>
                  </a:lnTo>
                  <a:cubicBezTo>
                    <a:pt x="12644755" y="2890266"/>
                    <a:pt x="12478766" y="3053715"/>
                    <a:pt x="12274804" y="3053715"/>
                  </a:cubicBezTo>
                  <a:lnTo>
                    <a:pt x="12274804" y="3028315"/>
                  </a:lnTo>
                  <a:lnTo>
                    <a:pt x="12274804" y="3053715"/>
                  </a:lnTo>
                  <a:lnTo>
                    <a:pt x="369951" y="3053715"/>
                  </a:lnTo>
                  <a:lnTo>
                    <a:pt x="369951" y="3028315"/>
                  </a:lnTo>
                  <a:lnTo>
                    <a:pt x="369951" y="3053715"/>
                  </a:lnTo>
                  <a:cubicBezTo>
                    <a:pt x="165989" y="3053715"/>
                    <a:pt x="0" y="2890393"/>
                    <a:pt x="0" y="2688082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2688082"/>
                  </a:lnTo>
                  <a:lnTo>
                    <a:pt x="25400" y="2688082"/>
                  </a:lnTo>
                  <a:lnTo>
                    <a:pt x="50800" y="2688082"/>
                  </a:lnTo>
                  <a:cubicBezTo>
                    <a:pt x="50800" y="2861691"/>
                    <a:pt x="193421" y="3002915"/>
                    <a:pt x="369951" y="3002915"/>
                  </a:cubicBezTo>
                  <a:lnTo>
                    <a:pt x="12274804" y="3002915"/>
                  </a:lnTo>
                  <a:cubicBezTo>
                    <a:pt x="12451461" y="3002915"/>
                    <a:pt x="12593955" y="2861691"/>
                    <a:pt x="12593955" y="2688082"/>
                  </a:cubicBezTo>
                  <a:lnTo>
                    <a:pt x="12593955" y="365633"/>
                  </a:lnTo>
                  <a:cubicBezTo>
                    <a:pt x="12594082" y="192024"/>
                    <a:pt x="12451461" y="50800"/>
                    <a:pt x="12274804" y="50800"/>
                  </a:cubicBezTo>
                  <a:lnTo>
                    <a:pt x="369951" y="50800"/>
                  </a:lnTo>
                  <a:lnTo>
                    <a:pt x="369951" y="25400"/>
                  </a:lnTo>
                  <a:lnTo>
                    <a:pt x="369951" y="50800"/>
                  </a:lnTo>
                  <a:cubicBezTo>
                    <a:pt x="193421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313855" y="7422207"/>
            <a:ext cx="4252912" cy="5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Connect with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3855" y="8047733"/>
            <a:ext cx="880229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For more information or to continue the conversation, please visit our website or reach out via email.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852166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Our Team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3188" y="3182391"/>
            <a:ext cx="9483626" cy="1124248"/>
            <a:chOff x="0" y="0"/>
            <a:chExt cx="12644835" cy="1498997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12593955" cy="1448181"/>
            </a:xfrm>
            <a:custGeom>
              <a:avLst/>
              <a:gdLst/>
              <a:ahLst/>
              <a:cxnLst/>
              <a:rect l="l" t="t" r="r" b="b"/>
              <a:pathLst>
                <a:path w="12593955" h="1448181">
                  <a:moveTo>
                    <a:pt x="0" y="243840"/>
                  </a:moveTo>
                  <a:cubicBezTo>
                    <a:pt x="0" y="109220"/>
                    <a:pt x="112522" y="0"/>
                    <a:pt x="251333" y="0"/>
                  </a:cubicBezTo>
                  <a:lnTo>
                    <a:pt x="12342622" y="0"/>
                  </a:lnTo>
                  <a:cubicBezTo>
                    <a:pt x="12481433" y="0"/>
                    <a:pt x="12593955" y="109220"/>
                    <a:pt x="12593955" y="243840"/>
                  </a:cubicBezTo>
                  <a:lnTo>
                    <a:pt x="12593955" y="1204341"/>
                  </a:lnTo>
                  <a:cubicBezTo>
                    <a:pt x="12593955" y="1338961"/>
                    <a:pt x="12481433" y="1448181"/>
                    <a:pt x="12342622" y="1448181"/>
                  </a:cubicBezTo>
                  <a:lnTo>
                    <a:pt x="251333" y="1448181"/>
                  </a:lnTo>
                  <a:cubicBezTo>
                    <a:pt x="112522" y="1448181"/>
                    <a:pt x="0" y="1339088"/>
                    <a:pt x="0" y="12043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2644755" cy="1498981"/>
            </a:xfrm>
            <a:custGeom>
              <a:avLst/>
              <a:gdLst/>
              <a:ahLst/>
              <a:cxnLst/>
              <a:rect l="l" t="t" r="r" b="b"/>
              <a:pathLst>
                <a:path w="12644755" h="1498981">
                  <a:moveTo>
                    <a:pt x="0" y="269240"/>
                  </a:moveTo>
                  <a:cubicBezTo>
                    <a:pt x="0" y="119761"/>
                    <a:pt x="124587" y="0"/>
                    <a:pt x="276733" y="0"/>
                  </a:cubicBezTo>
                  <a:lnTo>
                    <a:pt x="12368022" y="0"/>
                  </a:lnTo>
                  <a:lnTo>
                    <a:pt x="12368022" y="25400"/>
                  </a:lnTo>
                  <a:lnTo>
                    <a:pt x="12368022" y="0"/>
                  </a:lnTo>
                  <a:cubicBezTo>
                    <a:pt x="12520168" y="0"/>
                    <a:pt x="12644755" y="119761"/>
                    <a:pt x="12644755" y="269240"/>
                  </a:cubicBezTo>
                  <a:lnTo>
                    <a:pt x="12619355" y="269240"/>
                  </a:lnTo>
                  <a:lnTo>
                    <a:pt x="12644755" y="269240"/>
                  </a:lnTo>
                  <a:lnTo>
                    <a:pt x="12644755" y="1229741"/>
                  </a:lnTo>
                  <a:lnTo>
                    <a:pt x="12619355" y="1229741"/>
                  </a:lnTo>
                  <a:lnTo>
                    <a:pt x="12644755" y="1229741"/>
                  </a:lnTo>
                  <a:cubicBezTo>
                    <a:pt x="12644755" y="1379220"/>
                    <a:pt x="12520168" y="1498981"/>
                    <a:pt x="12368022" y="1498981"/>
                  </a:cubicBezTo>
                  <a:lnTo>
                    <a:pt x="12368022" y="1473581"/>
                  </a:lnTo>
                  <a:lnTo>
                    <a:pt x="12368022" y="1498981"/>
                  </a:lnTo>
                  <a:lnTo>
                    <a:pt x="276733" y="1498981"/>
                  </a:lnTo>
                  <a:lnTo>
                    <a:pt x="276733" y="1473581"/>
                  </a:lnTo>
                  <a:lnTo>
                    <a:pt x="276733" y="1498981"/>
                  </a:lnTo>
                  <a:cubicBezTo>
                    <a:pt x="124587" y="1498981"/>
                    <a:pt x="0" y="1379220"/>
                    <a:pt x="0" y="12297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29741"/>
                  </a:lnTo>
                  <a:lnTo>
                    <a:pt x="25400" y="1229741"/>
                  </a:lnTo>
                  <a:lnTo>
                    <a:pt x="50800" y="1229741"/>
                  </a:lnTo>
                  <a:cubicBezTo>
                    <a:pt x="50800" y="1349629"/>
                    <a:pt x="151257" y="1448181"/>
                    <a:pt x="276733" y="1448181"/>
                  </a:cubicBezTo>
                  <a:lnTo>
                    <a:pt x="12368022" y="1448181"/>
                  </a:lnTo>
                  <a:cubicBezTo>
                    <a:pt x="12493498" y="1448181"/>
                    <a:pt x="12593955" y="1349629"/>
                    <a:pt x="12593955" y="1229741"/>
                  </a:cubicBezTo>
                  <a:lnTo>
                    <a:pt x="12593955" y="269240"/>
                  </a:lnTo>
                  <a:cubicBezTo>
                    <a:pt x="12593955" y="149352"/>
                    <a:pt x="12493498" y="50800"/>
                    <a:pt x="12368022" y="50800"/>
                  </a:cubicBezTo>
                  <a:lnTo>
                    <a:pt x="276733" y="50800"/>
                  </a:lnTo>
                  <a:lnTo>
                    <a:pt x="276733" y="25400"/>
                  </a:lnTo>
                  <a:lnTo>
                    <a:pt x="276733" y="50800"/>
                  </a:lnTo>
                  <a:cubicBezTo>
                    <a:pt x="151257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54138" y="3201441"/>
            <a:ext cx="152400" cy="1086148"/>
            <a:chOff x="0" y="0"/>
            <a:chExt cx="203200" cy="1448197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203200" cy="1448181"/>
            </a:xfrm>
            <a:custGeom>
              <a:avLst/>
              <a:gdLst/>
              <a:ahLst/>
              <a:cxnLst/>
              <a:rect l="l" t="t" r="r" b="b"/>
              <a:pathLst>
                <a:path w="203200" h="1448181">
                  <a:moveTo>
                    <a:pt x="0" y="0"/>
                  </a:moveTo>
                  <a:lnTo>
                    <a:pt x="203200" y="0"/>
                  </a:lnTo>
                  <a:lnTo>
                    <a:pt x="203200" y="1448181"/>
                  </a:lnTo>
                  <a:lnTo>
                    <a:pt x="0" y="144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" r="-13" b="-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28867" y="3537818"/>
            <a:ext cx="6684367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 dirty="0">
                <a:solidFill>
                  <a:srgbClr val="3D3E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ABHISHEK A - 20231CAI0027</a:t>
            </a:r>
          </a:p>
          <a:p>
            <a:pPr algn="ctr">
              <a:lnSpc>
                <a:spcPts val="3437"/>
              </a:lnSpc>
            </a:pPr>
            <a:endParaRPr lang="en-US" sz="2750" b="1" dirty="0">
              <a:solidFill>
                <a:srgbClr val="3D3E4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73188" y="4552058"/>
            <a:ext cx="9483626" cy="1124248"/>
            <a:chOff x="0" y="0"/>
            <a:chExt cx="12644835" cy="1498997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12593955" cy="1448181"/>
            </a:xfrm>
            <a:custGeom>
              <a:avLst/>
              <a:gdLst/>
              <a:ahLst/>
              <a:cxnLst/>
              <a:rect l="l" t="t" r="r" b="b"/>
              <a:pathLst>
                <a:path w="12593955" h="1448181">
                  <a:moveTo>
                    <a:pt x="0" y="243840"/>
                  </a:moveTo>
                  <a:cubicBezTo>
                    <a:pt x="0" y="109220"/>
                    <a:pt x="112522" y="0"/>
                    <a:pt x="251333" y="0"/>
                  </a:cubicBezTo>
                  <a:lnTo>
                    <a:pt x="12342622" y="0"/>
                  </a:lnTo>
                  <a:cubicBezTo>
                    <a:pt x="12481433" y="0"/>
                    <a:pt x="12593955" y="109220"/>
                    <a:pt x="12593955" y="243840"/>
                  </a:cubicBezTo>
                  <a:lnTo>
                    <a:pt x="12593955" y="1204341"/>
                  </a:lnTo>
                  <a:cubicBezTo>
                    <a:pt x="12593955" y="1338961"/>
                    <a:pt x="12481433" y="1448181"/>
                    <a:pt x="12342622" y="1448181"/>
                  </a:cubicBezTo>
                  <a:lnTo>
                    <a:pt x="251333" y="1448181"/>
                  </a:lnTo>
                  <a:cubicBezTo>
                    <a:pt x="112522" y="1448181"/>
                    <a:pt x="0" y="1339088"/>
                    <a:pt x="0" y="12043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2644755" cy="1498981"/>
            </a:xfrm>
            <a:custGeom>
              <a:avLst/>
              <a:gdLst/>
              <a:ahLst/>
              <a:cxnLst/>
              <a:rect l="l" t="t" r="r" b="b"/>
              <a:pathLst>
                <a:path w="12644755" h="1498981">
                  <a:moveTo>
                    <a:pt x="0" y="269240"/>
                  </a:moveTo>
                  <a:cubicBezTo>
                    <a:pt x="0" y="119761"/>
                    <a:pt x="124587" y="0"/>
                    <a:pt x="276733" y="0"/>
                  </a:cubicBezTo>
                  <a:lnTo>
                    <a:pt x="12368022" y="0"/>
                  </a:lnTo>
                  <a:lnTo>
                    <a:pt x="12368022" y="25400"/>
                  </a:lnTo>
                  <a:lnTo>
                    <a:pt x="12368022" y="0"/>
                  </a:lnTo>
                  <a:cubicBezTo>
                    <a:pt x="12520168" y="0"/>
                    <a:pt x="12644755" y="119761"/>
                    <a:pt x="12644755" y="269240"/>
                  </a:cubicBezTo>
                  <a:lnTo>
                    <a:pt x="12619355" y="269240"/>
                  </a:lnTo>
                  <a:lnTo>
                    <a:pt x="12644755" y="269240"/>
                  </a:lnTo>
                  <a:lnTo>
                    <a:pt x="12644755" y="1229741"/>
                  </a:lnTo>
                  <a:lnTo>
                    <a:pt x="12619355" y="1229741"/>
                  </a:lnTo>
                  <a:lnTo>
                    <a:pt x="12644755" y="1229741"/>
                  </a:lnTo>
                  <a:cubicBezTo>
                    <a:pt x="12644755" y="1379220"/>
                    <a:pt x="12520168" y="1498981"/>
                    <a:pt x="12368022" y="1498981"/>
                  </a:cubicBezTo>
                  <a:lnTo>
                    <a:pt x="12368022" y="1473581"/>
                  </a:lnTo>
                  <a:lnTo>
                    <a:pt x="12368022" y="1498981"/>
                  </a:lnTo>
                  <a:lnTo>
                    <a:pt x="276733" y="1498981"/>
                  </a:lnTo>
                  <a:lnTo>
                    <a:pt x="276733" y="1473581"/>
                  </a:lnTo>
                  <a:lnTo>
                    <a:pt x="276733" y="1498981"/>
                  </a:lnTo>
                  <a:cubicBezTo>
                    <a:pt x="124587" y="1498981"/>
                    <a:pt x="0" y="1379220"/>
                    <a:pt x="0" y="12297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29741"/>
                  </a:lnTo>
                  <a:lnTo>
                    <a:pt x="25400" y="1229741"/>
                  </a:lnTo>
                  <a:lnTo>
                    <a:pt x="50800" y="1229741"/>
                  </a:lnTo>
                  <a:cubicBezTo>
                    <a:pt x="50800" y="1349629"/>
                    <a:pt x="151257" y="1448181"/>
                    <a:pt x="276733" y="1448181"/>
                  </a:cubicBezTo>
                  <a:lnTo>
                    <a:pt x="12368022" y="1448181"/>
                  </a:lnTo>
                  <a:cubicBezTo>
                    <a:pt x="12493498" y="1448181"/>
                    <a:pt x="12593955" y="1349629"/>
                    <a:pt x="12593955" y="1229741"/>
                  </a:cubicBezTo>
                  <a:lnTo>
                    <a:pt x="12593955" y="269240"/>
                  </a:lnTo>
                  <a:cubicBezTo>
                    <a:pt x="12593955" y="149352"/>
                    <a:pt x="12493498" y="50800"/>
                    <a:pt x="12368022" y="50800"/>
                  </a:cubicBezTo>
                  <a:lnTo>
                    <a:pt x="276733" y="50800"/>
                  </a:lnTo>
                  <a:lnTo>
                    <a:pt x="276733" y="25400"/>
                  </a:lnTo>
                  <a:lnTo>
                    <a:pt x="276733" y="50800"/>
                  </a:lnTo>
                  <a:cubicBezTo>
                    <a:pt x="151257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54138" y="4571108"/>
            <a:ext cx="152400" cy="1086148"/>
            <a:chOff x="0" y="0"/>
            <a:chExt cx="203200" cy="1448197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203200" cy="1448181"/>
            </a:xfrm>
            <a:custGeom>
              <a:avLst/>
              <a:gdLst/>
              <a:ahLst/>
              <a:cxnLst/>
              <a:rect l="l" t="t" r="r" b="b"/>
              <a:pathLst>
                <a:path w="203200" h="1448181">
                  <a:moveTo>
                    <a:pt x="0" y="0"/>
                  </a:moveTo>
                  <a:lnTo>
                    <a:pt x="203200" y="0"/>
                  </a:lnTo>
                  <a:lnTo>
                    <a:pt x="203200" y="1448181"/>
                  </a:lnTo>
                  <a:lnTo>
                    <a:pt x="0" y="144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" r="-13" b="-1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428154" y="4873675"/>
            <a:ext cx="7258645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 dirty="0">
                <a:solidFill>
                  <a:srgbClr val="3D3E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KALYAN REDDY R - 20231CAI0013</a:t>
            </a:r>
          </a:p>
          <a:p>
            <a:pPr algn="l">
              <a:lnSpc>
                <a:spcPts val="3437"/>
              </a:lnSpc>
            </a:pPr>
            <a:endParaRPr lang="en-US" sz="2750" b="1" dirty="0">
              <a:solidFill>
                <a:srgbClr val="3D3E4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73188" y="5921723"/>
            <a:ext cx="9483626" cy="1124247"/>
            <a:chOff x="0" y="0"/>
            <a:chExt cx="12644835" cy="1498997"/>
          </a:xfrm>
        </p:grpSpPr>
        <p:sp>
          <p:nvSpPr>
            <p:cNvPr id="20" name="Freeform 20"/>
            <p:cNvSpPr/>
            <p:nvPr/>
          </p:nvSpPr>
          <p:spPr>
            <a:xfrm>
              <a:off x="25400" y="25400"/>
              <a:ext cx="12593955" cy="1448181"/>
            </a:xfrm>
            <a:custGeom>
              <a:avLst/>
              <a:gdLst/>
              <a:ahLst/>
              <a:cxnLst/>
              <a:rect l="l" t="t" r="r" b="b"/>
              <a:pathLst>
                <a:path w="12593955" h="1448181">
                  <a:moveTo>
                    <a:pt x="0" y="243840"/>
                  </a:moveTo>
                  <a:cubicBezTo>
                    <a:pt x="0" y="109220"/>
                    <a:pt x="112522" y="0"/>
                    <a:pt x="251333" y="0"/>
                  </a:cubicBezTo>
                  <a:lnTo>
                    <a:pt x="12342622" y="0"/>
                  </a:lnTo>
                  <a:cubicBezTo>
                    <a:pt x="12481433" y="0"/>
                    <a:pt x="12593955" y="109220"/>
                    <a:pt x="12593955" y="243840"/>
                  </a:cubicBezTo>
                  <a:lnTo>
                    <a:pt x="12593955" y="1204341"/>
                  </a:lnTo>
                  <a:cubicBezTo>
                    <a:pt x="12593955" y="1338961"/>
                    <a:pt x="12481433" y="1448181"/>
                    <a:pt x="12342622" y="1448181"/>
                  </a:cubicBezTo>
                  <a:lnTo>
                    <a:pt x="251333" y="1448181"/>
                  </a:lnTo>
                  <a:cubicBezTo>
                    <a:pt x="112522" y="1448181"/>
                    <a:pt x="0" y="1339088"/>
                    <a:pt x="0" y="12043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644755" cy="1498981"/>
            </a:xfrm>
            <a:custGeom>
              <a:avLst/>
              <a:gdLst/>
              <a:ahLst/>
              <a:cxnLst/>
              <a:rect l="l" t="t" r="r" b="b"/>
              <a:pathLst>
                <a:path w="12644755" h="1498981">
                  <a:moveTo>
                    <a:pt x="0" y="269240"/>
                  </a:moveTo>
                  <a:cubicBezTo>
                    <a:pt x="0" y="119761"/>
                    <a:pt x="124587" y="0"/>
                    <a:pt x="276733" y="0"/>
                  </a:cubicBezTo>
                  <a:lnTo>
                    <a:pt x="12368022" y="0"/>
                  </a:lnTo>
                  <a:lnTo>
                    <a:pt x="12368022" y="25400"/>
                  </a:lnTo>
                  <a:lnTo>
                    <a:pt x="12368022" y="0"/>
                  </a:lnTo>
                  <a:cubicBezTo>
                    <a:pt x="12520168" y="0"/>
                    <a:pt x="12644755" y="119761"/>
                    <a:pt x="12644755" y="269240"/>
                  </a:cubicBezTo>
                  <a:lnTo>
                    <a:pt x="12619355" y="269240"/>
                  </a:lnTo>
                  <a:lnTo>
                    <a:pt x="12644755" y="269240"/>
                  </a:lnTo>
                  <a:lnTo>
                    <a:pt x="12644755" y="1229741"/>
                  </a:lnTo>
                  <a:lnTo>
                    <a:pt x="12619355" y="1229741"/>
                  </a:lnTo>
                  <a:lnTo>
                    <a:pt x="12644755" y="1229741"/>
                  </a:lnTo>
                  <a:cubicBezTo>
                    <a:pt x="12644755" y="1379220"/>
                    <a:pt x="12520168" y="1498981"/>
                    <a:pt x="12368022" y="1498981"/>
                  </a:cubicBezTo>
                  <a:lnTo>
                    <a:pt x="12368022" y="1473581"/>
                  </a:lnTo>
                  <a:lnTo>
                    <a:pt x="12368022" y="1498981"/>
                  </a:lnTo>
                  <a:lnTo>
                    <a:pt x="276733" y="1498981"/>
                  </a:lnTo>
                  <a:lnTo>
                    <a:pt x="276733" y="1473581"/>
                  </a:lnTo>
                  <a:lnTo>
                    <a:pt x="276733" y="1498981"/>
                  </a:lnTo>
                  <a:cubicBezTo>
                    <a:pt x="124587" y="1498981"/>
                    <a:pt x="0" y="1379220"/>
                    <a:pt x="0" y="12297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29741"/>
                  </a:lnTo>
                  <a:lnTo>
                    <a:pt x="25400" y="1229741"/>
                  </a:lnTo>
                  <a:lnTo>
                    <a:pt x="50800" y="1229741"/>
                  </a:lnTo>
                  <a:cubicBezTo>
                    <a:pt x="50800" y="1349629"/>
                    <a:pt x="151257" y="1448181"/>
                    <a:pt x="276733" y="1448181"/>
                  </a:cubicBezTo>
                  <a:lnTo>
                    <a:pt x="12368022" y="1448181"/>
                  </a:lnTo>
                  <a:cubicBezTo>
                    <a:pt x="12493498" y="1448181"/>
                    <a:pt x="12593955" y="1349629"/>
                    <a:pt x="12593955" y="1229741"/>
                  </a:cubicBezTo>
                  <a:lnTo>
                    <a:pt x="12593955" y="269240"/>
                  </a:lnTo>
                  <a:cubicBezTo>
                    <a:pt x="12593955" y="149352"/>
                    <a:pt x="12493498" y="50800"/>
                    <a:pt x="12368022" y="50800"/>
                  </a:cubicBezTo>
                  <a:lnTo>
                    <a:pt x="276733" y="50800"/>
                  </a:lnTo>
                  <a:lnTo>
                    <a:pt x="276733" y="25400"/>
                  </a:lnTo>
                  <a:lnTo>
                    <a:pt x="276733" y="50800"/>
                  </a:lnTo>
                  <a:cubicBezTo>
                    <a:pt x="151257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54138" y="5940772"/>
            <a:ext cx="152400" cy="1086147"/>
            <a:chOff x="0" y="0"/>
            <a:chExt cx="203200" cy="1448197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203200" cy="1448181"/>
            </a:xfrm>
            <a:custGeom>
              <a:avLst/>
              <a:gdLst/>
              <a:ahLst/>
              <a:cxnLst/>
              <a:rect l="l" t="t" r="r" b="b"/>
              <a:pathLst>
                <a:path w="203200" h="1448181">
                  <a:moveTo>
                    <a:pt x="0" y="0"/>
                  </a:moveTo>
                  <a:lnTo>
                    <a:pt x="203200" y="0"/>
                  </a:lnTo>
                  <a:lnTo>
                    <a:pt x="203200" y="1448181"/>
                  </a:lnTo>
                  <a:lnTo>
                    <a:pt x="0" y="144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" r="-13" b="-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428155" y="6243340"/>
            <a:ext cx="8554045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 dirty="0">
                <a:solidFill>
                  <a:srgbClr val="3D3E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 N BHARATH BOPANNA - 20231CAI0026</a:t>
            </a:r>
          </a:p>
          <a:p>
            <a:pPr algn="l">
              <a:lnSpc>
                <a:spcPts val="3437"/>
              </a:lnSpc>
            </a:pPr>
            <a:endParaRPr lang="en-US" sz="2750" b="1" dirty="0">
              <a:solidFill>
                <a:srgbClr val="3D3E4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92238" y="7291389"/>
            <a:ext cx="9483626" cy="1124248"/>
            <a:chOff x="0" y="0"/>
            <a:chExt cx="12644835" cy="1498997"/>
          </a:xfrm>
        </p:grpSpPr>
        <p:sp>
          <p:nvSpPr>
            <p:cNvPr id="26" name="Freeform 26"/>
            <p:cNvSpPr/>
            <p:nvPr/>
          </p:nvSpPr>
          <p:spPr>
            <a:xfrm>
              <a:off x="25400" y="25400"/>
              <a:ext cx="12593955" cy="1448181"/>
            </a:xfrm>
            <a:custGeom>
              <a:avLst/>
              <a:gdLst/>
              <a:ahLst/>
              <a:cxnLst/>
              <a:rect l="l" t="t" r="r" b="b"/>
              <a:pathLst>
                <a:path w="12593955" h="1448181">
                  <a:moveTo>
                    <a:pt x="0" y="243840"/>
                  </a:moveTo>
                  <a:cubicBezTo>
                    <a:pt x="0" y="109220"/>
                    <a:pt x="112522" y="0"/>
                    <a:pt x="251333" y="0"/>
                  </a:cubicBezTo>
                  <a:lnTo>
                    <a:pt x="12342622" y="0"/>
                  </a:lnTo>
                  <a:cubicBezTo>
                    <a:pt x="12481433" y="0"/>
                    <a:pt x="12593955" y="109220"/>
                    <a:pt x="12593955" y="243840"/>
                  </a:cubicBezTo>
                  <a:lnTo>
                    <a:pt x="12593955" y="1204341"/>
                  </a:lnTo>
                  <a:cubicBezTo>
                    <a:pt x="12593955" y="1338961"/>
                    <a:pt x="12481433" y="1448181"/>
                    <a:pt x="12342622" y="1448181"/>
                  </a:cubicBezTo>
                  <a:lnTo>
                    <a:pt x="251333" y="1448181"/>
                  </a:lnTo>
                  <a:cubicBezTo>
                    <a:pt x="112522" y="1448181"/>
                    <a:pt x="0" y="1339088"/>
                    <a:pt x="0" y="12043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2644755" cy="1498981"/>
            </a:xfrm>
            <a:custGeom>
              <a:avLst/>
              <a:gdLst/>
              <a:ahLst/>
              <a:cxnLst/>
              <a:rect l="l" t="t" r="r" b="b"/>
              <a:pathLst>
                <a:path w="12644755" h="1498981">
                  <a:moveTo>
                    <a:pt x="0" y="269240"/>
                  </a:moveTo>
                  <a:cubicBezTo>
                    <a:pt x="0" y="119761"/>
                    <a:pt x="124587" y="0"/>
                    <a:pt x="276733" y="0"/>
                  </a:cubicBezTo>
                  <a:lnTo>
                    <a:pt x="12368022" y="0"/>
                  </a:lnTo>
                  <a:lnTo>
                    <a:pt x="12368022" y="25400"/>
                  </a:lnTo>
                  <a:lnTo>
                    <a:pt x="12368022" y="0"/>
                  </a:lnTo>
                  <a:cubicBezTo>
                    <a:pt x="12520168" y="0"/>
                    <a:pt x="12644755" y="119761"/>
                    <a:pt x="12644755" y="269240"/>
                  </a:cubicBezTo>
                  <a:lnTo>
                    <a:pt x="12619355" y="269240"/>
                  </a:lnTo>
                  <a:lnTo>
                    <a:pt x="12644755" y="269240"/>
                  </a:lnTo>
                  <a:lnTo>
                    <a:pt x="12644755" y="1229741"/>
                  </a:lnTo>
                  <a:lnTo>
                    <a:pt x="12619355" y="1229741"/>
                  </a:lnTo>
                  <a:lnTo>
                    <a:pt x="12644755" y="1229741"/>
                  </a:lnTo>
                  <a:cubicBezTo>
                    <a:pt x="12644755" y="1379220"/>
                    <a:pt x="12520168" y="1498981"/>
                    <a:pt x="12368022" y="1498981"/>
                  </a:cubicBezTo>
                  <a:lnTo>
                    <a:pt x="12368022" y="1473581"/>
                  </a:lnTo>
                  <a:lnTo>
                    <a:pt x="12368022" y="1498981"/>
                  </a:lnTo>
                  <a:lnTo>
                    <a:pt x="276733" y="1498981"/>
                  </a:lnTo>
                  <a:lnTo>
                    <a:pt x="276733" y="1473581"/>
                  </a:lnTo>
                  <a:lnTo>
                    <a:pt x="276733" y="1498981"/>
                  </a:lnTo>
                  <a:cubicBezTo>
                    <a:pt x="124587" y="1498981"/>
                    <a:pt x="0" y="1379220"/>
                    <a:pt x="0" y="12297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29741"/>
                  </a:lnTo>
                  <a:lnTo>
                    <a:pt x="25400" y="1229741"/>
                  </a:lnTo>
                  <a:lnTo>
                    <a:pt x="50800" y="1229741"/>
                  </a:lnTo>
                  <a:cubicBezTo>
                    <a:pt x="50800" y="1349629"/>
                    <a:pt x="151257" y="1448181"/>
                    <a:pt x="276733" y="1448181"/>
                  </a:cubicBezTo>
                  <a:lnTo>
                    <a:pt x="12368022" y="1448181"/>
                  </a:lnTo>
                  <a:cubicBezTo>
                    <a:pt x="12493498" y="1448181"/>
                    <a:pt x="12593955" y="1349629"/>
                    <a:pt x="12593955" y="1229741"/>
                  </a:cubicBezTo>
                  <a:lnTo>
                    <a:pt x="12593955" y="269240"/>
                  </a:lnTo>
                  <a:cubicBezTo>
                    <a:pt x="12593955" y="149352"/>
                    <a:pt x="12493498" y="50800"/>
                    <a:pt x="12368022" y="50800"/>
                  </a:cubicBezTo>
                  <a:lnTo>
                    <a:pt x="276733" y="50800"/>
                  </a:lnTo>
                  <a:lnTo>
                    <a:pt x="276733" y="25400"/>
                  </a:lnTo>
                  <a:lnTo>
                    <a:pt x="276733" y="50800"/>
                  </a:lnTo>
                  <a:cubicBezTo>
                    <a:pt x="151257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54138" y="7310437"/>
            <a:ext cx="152400" cy="1086147"/>
            <a:chOff x="0" y="0"/>
            <a:chExt cx="203200" cy="1448197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203200" cy="1448181"/>
            </a:xfrm>
            <a:custGeom>
              <a:avLst/>
              <a:gdLst/>
              <a:ahLst/>
              <a:cxnLst/>
              <a:rect l="l" t="t" r="r" b="b"/>
              <a:pathLst>
                <a:path w="203200" h="1448181">
                  <a:moveTo>
                    <a:pt x="0" y="0"/>
                  </a:moveTo>
                  <a:lnTo>
                    <a:pt x="203200" y="0"/>
                  </a:lnTo>
                  <a:lnTo>
                    <a:pt x="203200" y="1448181"/>
                  </a:lnTo>
                  <a:lnTo>
                    <a:pt x="0" y="144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" r="-13" b="-1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428154" y="7613005"/>
            <a:ext cx="7868245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 dirty="0">
                <a:solidFill>
                  <a:srgbClr val="3D3E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ARJUN MV - 20231CAI0020</a:t>
            </a:r>
          </a:p>
          <a:p>
            <a:pPr algn="l">
              <a:lnSpc>
                <a:spcPts val="3437"/>
              </a:lnSpc>
            </a:pPr>
            <a:endParaRPr lang="en-US" sz="2750" b="1" dirty="0">
              <a:solidFill>
                <a:srgbClr val="3D3E4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992238" y="1853059"/>
            <a:ext cx="13700372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Traffic Sign Classification Matters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3116610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Accurate and timely traffic sign classification is not just a technical challenge; it's a critical component for the future of transportation, ensuring safety and efficiency on our roads.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73188" y="4409480"/>
            <a:ext cx="5283547" cy="4005411"/>
            <a:chOff x="0" y="0"/>
            <a:chExt cx="7044730" cy="5340548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6994017" cy="5289677"/>
            </a:xfrm>
            <a:custGeom>
              <a:avLst/>
              <a:gdLst/>
              <a:ahLst/>
              <a:cxnLst/>
              <a:rect l="l" t="t" r="r" b="b"/>
              <a:pathLst>
                <a:path w="6994017" h="5289677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6749542" y="0"/>
                  </a:lnTo>
                  <a:cubicBezTo>
                    <a:pt x="6884543" y="0"/>
                    <a:pt x="6994017" y="109220"/>
                    <a:pt x="6994017" y="243840"/>
                  </a:cubicBezTo>
                  <a:lnTo>
                    <a:pt x="6994017" y="5045837"/>
                  </a:lnTo>
                  <a:cubicBezTo>
                    <a:pt x="6994017" y="5180457"/>
                    <a:pt x="6884543" y="5289677"/>
                    <a:pt x="6749542" y="5289677"/>
                  </a:cubicBezTo>
                  <a:lnTo>
                    <a:pt x="244475" y="5289677"/>
                  </a:lnTo>
                  <a:cubicBezTo>
                    <a:pt x="109474" y="5289677"/>
                    <a:pt x="0" y="5180457"/>
                    <a:pt x="0" y="504583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044817" cy="5340477"/>
            </a:xfrm>
            <a:custGeom>
              <a:avLst/>
              <a:gdLst/>
              <a:ahLst/>
              <a:cxnLst/>
              <a:rect l="l" t="t" r="r" b="b"/>
              <a:pathLst>
                <a:path w="7044817" h="5340477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6774942" y="0"/>
                  </a:lnTo>
                  <a:lnTo>
                    <a:pt x="6774942" y="25400"/>
                  </a:lnTo>
                  <a:lnTo>
                    <a:pt x="6774942" y="0"/>
                  </a:lnTo>
                  <a:cubicBezTo>
                    <a:pt x="6923913" y="0"/>
                    <a:pt x="7044817" y="120523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5071237"/>
                  </a:lnTo>
                  <a:lnTo>
                    <a:pt x="7019417" y="5071237"/>
                  </a:lnTo>
                  <a:lnTo>
                    <a:pt x="7044817" y="5071237"/>
                  </a:lnTo>
                  <a:cubicBezTo>
                    <a:pt x="7044817" y="5219954"/>
                    <a:pt x="6923913" y="5340477"/>
                    <a:pt x="6774942" y="5340477"/>
                  </a:cubicBezTo>
                  <a:lnTo>
                    <a:pt x="6774942" y="5315077"/>
                  </a:lnTo>
                  <a:lnTo>
                    <a:pt x="6774942" y="5340477"/>
                  </a:lnTo>
                  <a:lnTo>
                    <a:pt x="269875" y="5340477"/>
                  </a:lnTo>
                  <a:lnTo>
                    <a:pt x="269875" y="5315077"/>
                  </a:lnTo>
                  <a:lnTo>
                    <a:pt x="269875" y="5340477"/>
                  </a:lnTo>
                  <a:cubicBezTo>
                    <a:pt x="120904" y="5340604"/>
                    <a:pt x="0" y="5220081"/>
                    <a:pt x="0" y="507123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071237"/>
                  </a:lnTo>
                  <a:lnTo>
                    <a:pt x="25400" y="5071237"/>
                  </a:lnTo>
                  <a:lnTo>
                    <a:pt x="50800" y="5071237"/>
                  </a:lnTo>
                  <a:cubicBezTo>
                    <a:pt x="50800" y="5191887"/>
                    <a:pt x="148844" y="5289677"/>
                    <a:pt x="269875" y="5289677"/>
                  </a:cubicBezTo>
                  <a:lnTo>
                    <a:pt x="6774942" y="5289677"/>
                  </a:lnTo>
                  <a:cubicBezTo>
                    <a:pt x="6895974" y="5289677"/>
                    <a:pt x="6994017" y="5191760"/>
                    <a:pt x="6994017" y="5071237"/>
                  </a:cubicBezTo>
                  <a:lnTo>
                    <a:pt x="6994017" y="269240"/>
                  </a:lnTo>
                  <a:cubicBezTo>
                    <a:pt x="6994017" y="148590"/>
                    <a:pt x="6895974" y="50800"/>
                    <a:pt x="6774942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54138" y="4428530"/>
            <a:ext cx="152400" cy="3967311"/>
            <a:chOff x="0" y="0"/>
            <a:chExt cx="203200" cy="528974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203200" cy="5289804"/>
            </a:xfrm>
            <a:custGeom>
              <a:avLst/>
              <a:gdLst/>
              <a:ahLst/>
              <a:cxnLst/>
              <a:rect l="l" t="t" r="r" b="b"/>
              <a:pathLst>
                <a:path w="203200" h="5289804">
                  <a:moveTo>
                    <a:pt x="0" y="0"/>
                  </a:moveTo>
                  <a:lnTo>
                    <a:pt x="203200" y="0"/>
                  </a:lnTo>
                  <a:lnTo>
                    <a:pt x="203200" y="5289804"/>
                  </a:lnTo>
                  <a:lnTo>
                    <a:pt x="0" y="528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8" b="-57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428155" y="4731098"/>
            <a:ext cx="405720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Enhanced Road Safety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8155" y="5277445"/>
            <a:ext cx="4487912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Precise sign recognition significantly reduces accidents caused by human oversight or misinterpretation, safeguarding lives and preventing injuries.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02152" y="4409480"/>
            <a:ext cx="5283547" cy="4005411"/>
            <a:chOff x="0" y="0"/>
            <a:chExt cx="7044730" cy="5340548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6994017" cy="5289677"/>
            </a:xfrm>
            <a:custGeom>
              <a:avLst/>
              <a:gdLst/>
              <a:ahLst/>
              <a:cxnLst/>
              <a:rect l="l" t="t" r="r" b="b"/>
              <a:pathLst>
                <a:path w="6994017" h="5289677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6749542" y="0"/>
                  </a:lnTo>
                  <a:cubicBezTo>
                    <a:pt x="6884543" y="0"/>
                    <a:pt x="6994017" y="109220"/>
                    <a:pt x="6994017" y="243840"/>
                  </a:cubicBezTo>
                  <a:lnTo>
                    <a:pt x="6994017" y="5045837"/>
                  </a:lnTo>
                  <a:cubicBezTo>
                    <a:pt x="6994017" y="5180457"/>
                    <a:pt x="6884543" y="5289677"/>
                    <a:pt x="6749542" y="5289677"/>
                  </a:cubicBezTo>
                  <a:lnTo>
                    <a:pt x="244475" y="5289677"/>
                  </a:lnTo>
                  <a:cubicBezTo>
                    <a:pt x="109474" y="5289677"/>
                    <a:pt x="0" y="5180457"/>
                    <a:pt x="0" y="504583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7044817" cy="5340477"/>
            </a:xfrm>
            <a:custGeom>
              <a:avLst/>
              <a:gdLst/>
              <a:ahLst/>
              <a:cxnLst/>
              <a:rect l="l" t="t" r="r" b="b"/>
              <a:pathLst>
                <a:path w="7044817" h="5340477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6774942" y="0"/>
                  </a:lnTo>
                  <a:lnTo>
                    <a:pt x="6774942" y="25400"/>
                  </a:lnTo>
                  <a:lnTo>
                    <a:pt x="6774942" y="0"/>
                  </a:lnTo>
                  <a:cubicBezTo>
                    <a:pt x="6923913" y="0"/>
                    <a:pt x="7044817" y="120523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5071237"/>
                  </a:lnTo>
                  <a:lnTo>
                    <a:pt x="7019417" y="5071237"/>
                  </a:lnTo>
                  <a:lnTo>
                    <a:pt x="7044817" y="5071237"/>
                  </a:lnTo>
                  <a:cubicBezTo>
                    <a:pt x="7044817" y="5219954"/>
                    <a:pt x="6923913" y="5340477"/>
                    <a:pt x="6774942" y="5340477"/>
                  </a:cubicBezTo>
                  <a:lnTo>
                    <a:pt x="6774942" y="5315077"/>
                  </a:lnTo>
                  <a:lnTo>
                    <a:pt x="6774942" y="5340477"/>
                  </a:lnTo>
                  <a:lnTo>
                    <a:pt x="269875" y="5340477"/>
                  </a:lnTo>
                  <a:lnTo>
                    <a:pt x="269875" y="5315077"/>
                  </a:lnTo>
                  <a:lnTo>
                    <a:pt x="269875" y="5340477"/>
                  </a:lnTo>
                  <a:cubicBezTo>
                    <a:pt x="120904" y="5340604"/>
                    <a:pt x="0" y="5220081"/>
                    <a:pt x="0" y="507123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071237"/>
                  </a:lnTo>
                  <a:lnTo>
                    <a:pt x="25400" y="5071237"/>
                  </a:lnTo>
                  <a:lnTo>
                    <a:pt x="50800" y="5071237"/>
                  </a:lnTo>
                  <a:cubicBezTo>
                    <a:pt x="50800" y="5191887"/>
                    <a:pt x="148844" y="5289677"/>
                    <a:pt x="269875" y="5289677"/>
                  </a:cubicBezTo>
                  <a:lnTo>
                    <a:pt x="6774942" y="5289677"/>
                  </a:lnTo>
                  <a:cubicBezTo>
                    <a:pt x="6895974" y="5289677"/>
                    <a:pt x="6994017" y="5191760"/>
                    <a:pt x="6994017" y="5071237"/>
                  </a:cubicBezTo>
                  <a:lnTo>
                    <a:pt x="6994017" y="269240"/>
                  </a:lnTo>
                  <a:cubicBezTo>
                    <a:pt x="6994017" y="148590"/>
                    <a:pt x="6895974" y="50800"/>
                    <a:pt x="6774942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483102" y="4428530"/>
            <a:ext cx="152400" cy="3967311"/>
            <a:chOff x="0" y="0"/>
            <a:chExt cx="203200" cy="5289748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203200" cy="5289804"/>
            </a:xfrm>
            <a:custGeom>
              <a:avLst/>
              <a:gdLst/>
              <a:ahLst/>
              <a:cxnLst/>
              <a:rect l="l" t="t" r="r" b="b"/>
              <a:pathLst>
                <a:path w="203200" h="5289804">
                  <a:moveTo>
                    <a:pt x="0" y="0"/>
                  </a:moveTo>
                  <a:lnTo>
                    <a:pt x="203200" y="0"/>
                  </a:lnTo>
                  <a:lnTo>
                    <a:pt x="203200" y="5289804"/>
                  </a:lnTo>
                  <a:lnTo>
                    <a:pt x="0" y="528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8" b="-57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957120" y="4731098"/>
            <a:ext cx="44879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Enabling Autonomous Vehicles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57120" y="5720357"/>
            <a:ext cx="4487912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Self-driving cars rely heavily on precise sign data to navigate complex environments, make informed decisions, and comply with traffic laws.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031116" y="4409480"/>
            <a:ext cx="5283547" cy="4005411"/>
            <a:chOff x="0" y="0"/>
            <a:chExt cx="7044730" cy="5340548"/>
          </a:xfrm>
        </p:grpSpPr>
        <p:sp>
          <p:nvSpPr>
            <p:cNvPr id="29" name="Freeform 29"/>
            <p:cNvSpPr/>
            <p:nvPr/>
          </p:nvSpPr>
          <p:spPr>
            <a:xfrm>
              <a:off x="25400" y="25400"/>
              <a:ext cx="6994017" cy="5289677"/>
            </a:xfrm>
            <a:custGeom>
              <a:avLst/>
              <a:gdLst/>
              <a:ahLst/>
              <a:cxnLst/>
              <a:rect l="l" t="t" r="r" b="b"/>
              <a:pathLst>
                <a:path w="6994017" h="5289677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6749542" y="0"/>
                  </a:lnTo>
                  <a:cubicBezTo>
                    <a:pt x="6884543" y="0"/>
                    <a:pt x="6994017" y="109220"/>
                    <a:pt x="6994017" y="243840"/>
                  </a:cubicBezTo>
                  <a:lnTo>
                    <a:pt x="6994017" y="5045837"/>
                  </a:lnTo>
                  <a:cubicBezTo>
                    <a:pt x="6994017" y="5180457"/>
                    <a:pt x="6884543" y="5289677"/>
                    <a:pt x="6749542" y="5289677"/>
                  </a:cubicBezTo>
                  <a:lnTo>
                    <a:pt x="244475" y="5289677"/>
                  </a:lnTo>
                  <a:cubicBezTo>
                    <a:pt x="109474" y="5289677"/>
                    <a:pt x="0" y="5180457"/>
                    <a:pt x="0" y="504583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044817" cy="5340477"/>
            </a:xfrm>
            <a:custGeom>
              <a:avLst/>
              <a:gdLst/>
              <a:ahLst/>
              <a:cxnLst/>
              <a:rect l="l" t="t" r="r" b="b"/>
              <a:pathLst>
                <a:path w="7044817" h="5340477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6774942" y="0"/>
                  </a:lnTo>
                  <a:lnTo>
                    <a:pt x="6774942" y="25400"/>
                  </a:lnTo>
                  <a:lnTo>
                    <a:pt x="6774942" y="0"/>
                  </a:lnTo>
                  <a:cubicBezTo>
                    <a:pt x="6923913" y="0"/>
                    <a:pt x="7044817" y="120523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5071237"/>
                  </a:lnTo>
                  <a:lnTo>
                    <a:pt x="7019417" y="5071237"/>
                  </a:lnTo>
                  <a:lnTo>
                    <a:pt x="7044817" y="5071237"/>
                  </a:lnTo>
                  <a:cubicBezTo>
                    <a:pt x="7044817" y="5219954"/>
                    <a:pt x="6923913" y="5340477"/>
                    <a:pt x="6774942" y="5340477"/>
                  </a:cubicBezTo>
                  <a:lnTo>
                    <a:pt x="6774942" y="5315077"/>
                  </a:lnTo>
                  <a:lnTo>
                    <a:pt x="6774942" y="5340477"/>
                  </a:lnTo>
                  <a:lnTo>
                    <a:pt x="269875" y="5340477"/>
                  </a:lnTo>
                  <a:lnTo>
                    <a:pt x="269875" y="5315077"/>
                  </a:lnTo>
                  <a:lnTo>
                    <a:pt x="269875" y="5340477"/>
                  </a:lnTo>
                  <a:cubicBezTo>
                    <a:pt x="120904" y="5340604"/>
                    <a:pt x="0" y="5220081"/>
                    <a:pt x="0" y="507123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071237"/>
                  </a:lnTo>
                  <a:lnTo>
                    <a:pt x="25400" y="5071237"/>
                  </a:lnTo>
                  <a:lnTo>
                    <a:pt x="50800" y="5071237"/>
                  </a:lnTo>
                  <a:cubicBezTo>
                    <a:pt x="50800" y="5191887"/>
                    <a:pt x="148844" y="5289677"/>
                    <a:pt x="269875" y="5289677"/>
                  </a:cubicBezTo>
                  <a:lnTo>
                    <a:pt x="6774942" y="5289677"/>
                  </a:lnTo>
                  <a:cubicBezTo>
                    <a:pt x="6895974" y="5289677"/>
                    <a:pt x="6994017" y="5191760"/>
                    <a:pt x="6994017" y="5071237"/>
                  </a:cubicBezTo>
                  <a:lnTo>
                    <a:pt x="6994017" y="269240"/>
                  </a:lnTo>
                  <a:cubicBezTo>
                    <a:pt x="6994017" y="148590"/>
                    <a:pt x="6895974" y="50800"/>
                    <a:pt x="6774942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012066" y="4428530"/>
            <a:ext cx="152400" cy="3967311"/>
            <a:chOff x="0" y="0"/>
            <a:chExt cx="203200" cy="5289748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203200" cy="5289804"/>
            </a:xfrm>
            <a:custGeom>
              <a:avLst/>
              <a:gdLst/>
              <a:ahLst/>
              <a:cxnLst/>
              <a:rect l="l" t="t" r="r" b="b"/>
              <a:pathLst>
                <a:path w="203200" h="5289804">
                  <a:moveTo>
                    <a:pt x="0" y="0"/>
                  </a:moveTo>
                  <a:lnTo>
                    <a:pt x="203200" y="0"/>
                  </a:lnTo>
                  <a:lnTo>
                    <a:pt x="203200" y="5289804"/>
                  </a:lnTo>
                  <a:lnTo>
                    <a:pt x="0" y="528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8" b="-57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12486085" y="4731098"/>
            <a:ext cx="404693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Optimized Traffic Flow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86085" y="5277445"/>
            <a:ext cx="4487913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Real-time sign interpretation allows for dynamic traffic management systems, reducing congestion and improving overall road network efficiency.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43974" y="679400"/>
            <a:ext cx="9658052" cy="160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Traffic Sign Classification Matters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29686" y="2645866"/>
            <a:ext cx="4731098" cy="3163789"/>
            <a:chOff x="0" y="0"/>
            <a:chExt cx="6308130" cy="4218385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6269990" cy="4180332"/>
            </a:xfrm>
            <a:custGeom>
              <a:avLst/>
              <a:gdLst/>
              <a:ahLst/>
              <a:cxnLst/>
              <a:rect l="l" t="t" r="r" b="b"/>
              <a:pathLst>
                <a:path w="6269990" h="4180332">
                  <a:moveTo>
                    <a:pt x="0" y="182880"/>
                  </a:moveTo>
                  <a:cubicBezTo>
                    <a:pt x="0" y="81915"/>
                    <a:pt x="82169" y="0"/>
                    <a:pt x="183388" y="0"/>
                  </a:cubicBezTo>
                  <a:lnTo>
                    <a:pt x="6086602" y="0"/>
                  </a:lnTo>
                  <a:cubicBezTo>
                    <a:pt x="6187948" y="0"/>
                    <a:pt x="6269990" y="81915"/>
                    <a:pt x="6269990" y="182880"/>
                  </a:cubicBezTo>
                  <a:lnTo>
                    <a:pt x="6269990" y="3997452"/>
                  </a:lnTo>
                  <a:cubicBezTo>
                    <a:pt x="6269990" y="4098417"/>
                    <a:pt x="6187821" y="4180332"/>
                    <a:pt x="6086602" y="4180332"/>
                  </a:cubicBezTo>
                  <a:lnTo>
                    <a:pt x="183388" y="4180332"/>
                  </a:lnTo>
                  <a:cubicBezTo>
                    <a:pt x="82042" y="4180332"/>
                    <a:pt x="0" y="4098417"/>
                    <a:pt x="0" y="399745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08090" cy="4218432"/>
            </a:xfrm>
            <a:custGeom>
              <a:avLst/>
              <a:gdLst/>
              <a:ahLst/>
              <a:cxnLst/>
              <a:rect l="l" t="t" r="r" b="b"/>
              <a:pathLst>
                <a:path w="6308090" h="4218432">
                  <a:moveTo>
                    <a:pt x="0" y="201930"/>
                  </a:moveTo>
                  <a:cubicBezTo>
                    <a:pt x="0" y="90297"/>
                    <a:pt x="90678" y="0"/>
                    <a:pt x="202438" y="0"/>
                  </a:cubicBezTo>
                  <a:lnTo>
                    <a:pt x="6105652" y="0"/>
                  </a:lnTo>
                  <a:lnTo>
                    <a:pt x="6105652" y="19050"/>
                  </a:lnTo>
                  <a:lnTo>
                    <a:pt x="6105652" y="0"/>
                  </a:lnTo>
                  <a:cubicBezTo>
                    <a:pt x="6217412" y="0"/>
                    <a:pt x="6308090" y="90297"/>
                    <a:pt x="6308090" y="201930"/>
                  </a:cubicBezTo>
                  <a:lnTo>
                    <a:pt x="6289040" y="201930"/>
                  </a:lnTo>
                  <a:lnTo>
                    <a:pt x="6308090" y="201930"/>
                  </a:lnTo>
                  <a:lnTo>
                    <a:pt x="6308090" y="4016502"/>
                  </a:lnTo>
                  <a:lnTo>
                    <a:pt x="6289040" y="4016502"/>
                  </a:lnTo>
                  <a:lnTo>
                    <a:pt x="6308090" y="4016502"/>
                  </a:lnTo>
                  <a:cubicBezTo>
                    <a:pt x="6308090" y="4128135"/>
                    <a:pt x="6217412" y="4218432"/>
                    <a:pt x="6105652" y="4218432"/>
                  </a:cubicBezTo>
                  <a:lnTo>
                    <a:pt x="6105652" y="4199382"/>
                  </a:lnTo>
                  <a:lnTo>
                    <a:pt x="6105652" y="4218432"/>
                  </a:lnTo>
                  <a:lnTo>
                    <a:pt x="202438" y="4218432"/>
                  </a:lnTo>
                  <a:lnTo>
                    <a:pt x="202438" y="4199382"/>
                  </a:lnTo>
                  <a:lnTo>
                    <a:pt x="202438" y="4218432"/>
                  </a:lnTo>
                  <a:cubicBezTo>
                    <a:pt x="90678" y="4218432"/>
                    <a:pt x="0" y="4128135"/>
                    <a:pt x="0" y="401650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016502"/>
                  </a:lnTo>
                  <a:lnTo>
                    <a:pt x="19050" y="4016502"/>
                  </a:lnTo>
                  <a:lnTo>
                    <a:pt x="38100" y="4016502"/>
                  </a:lnTo>
                  <a:cubicBezTo>
                    <a:pt x="38100" y="4106926"/>
                    <a:pt x="111633" y="4180332"/>
                    <a:pt x="202438" y="4180332"/>
                  </a:cubicBezTo>
                  <a:lnTo>
                    <a:pt x="6105652" y="4180332"/>
                  </a:lnTo>
                  <a:cubicBezTo>
                    <a:pt x="6196457" y="4180332"/>
                    <a:pt x="6269990" y="4106926"/>
                    <a:pt x="6269990" y="4016502"/>
                  </a:cubicBezTo>
                  <a:lnTo>
                    <a:pt x="6269990" y="201930"/>
                  </a:lnTo>
                  <a:cubicBezTo>
                    <a:pt x="6269990" y="111506"/>
                    <a:pt x="6196457" y="38100"/>
                    <a:pt x="6105652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715399" y="2660154"/>
            <a:ext cx="114300" cy="3135214"/>
            <a:chOff x="0" y="0"/>
            <a:chExt cx="152400" cy="4180285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52400" cy="4180332"/>
            </a:xfrm>
            <a:custGeom>
              <a:avLst/>
              <a:gdLst/>
              <a:ahLst/>
              <a:cxnLst/>
              <a:rect l="l" t="t" r="r" b="b"/>
              <a:pathLst>
                <a:path w="152400" h="4180332">
                  <a:moveTo>
                    <a:pt x="0" y="0"/>
                  </a:moveTo>
                  <a:lnTo>
                    <a:pt x="152400" y="0"/>
                  </a:lnTo>
                  <a:lnTo>
                    <a:pt x="152400" y="4180332"/>
                  </a:lnTo>
                  <a:lnTo>
                    <a:pt x="0" y="418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" r="-23" b="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111281" y="2932211"/>
            <a:ext cx="3164235" cy="40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Road Language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11281" y="3403252"/>
            <a:ext cx="4053631" cy="170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Traffic signs are the universal language of the road, critical for maintaining order and ensuring the safety of all road users.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685216" y="2645866"/>
            <a:ext cx="4731097" cy="3163789"/>
            <a:chOff x="0" y="0"/>
            <a:chExt cx="6308130" cy="4218385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6269990" cy="4180332"/>
            </a:xfrm>
            <a:custGeom>
              <a:avLst/>
              <a:gdLst/>
              <a:ahLst/>
              <a:cxnLst/>
              <a:rect l="l" t="t" r="r" b="b"/>
              <a:pathLst>
                <a:path w="6269990" h="4180332">
                  <a:moveTo>
                    <a:pt x="0" y="182880"/>
                  </a:moveTo>
                  <a:cubicBezTo>
                    <a:pt x="0" y="81915"/>
                    <a:pt x="82169" y="0"/>
                    <a:pt x="183388" y="0"/>
                  </a:cubicBezTo>
                  <a:lnTo>
                    <a:pt x="6086602" y="0"/>
                  </a:lnTo>
                  <a:cubicBezTo>
                    <a:pt x="6187948" y="0"/>
                    <a:pt x="6269990" y="81915"/>
                    <a:pt x="6269990" y="182880"/>
                  </a:cubicBezTo>
                  <a:lnTo>
                    <a:pt x="6269990" y="3997452"/>
                  </a:lnTo>
                  <a:cubicBezTo>
                    <a:pt x="6269990" y="4098417"/>
                    <a:pt x="6187821" y="4180332"/>
                    <a:pt x="6086602" y="4180332"/>
                  </a:cubicBezTo>
                  <a:lnTo>
                    <a:pt x="183388" y="4180332"/>
                  </a:lnTo>
                  <a:cubicBezTo>
                    <a:pt x="82042" y="4180332"/>
                    <a:pt x="0" y="4098417"/>
                    <a:pt x="0" y="399745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08090" cy="4218432"/>
            </a:xfrm>
            <a:custGeom>
              <a:avLst/>
              <a:gdLst/>
              <a:ahLst/>
              <a:cxnLst/>
              <a:rect l="l" t="t" r="r" b="b"/>
              <a:pathLst>
                <a:path w="6308090" h="4218432">
                  <a:moveTo>
                    <a:pt x="0" y="201930"/>
                  </a:moveTo>
                  <a:cubicBezTo>
                    <a:pt x="0" y="90297"/>
                    <a:pt x="90678" y="0"/>
                    <a:pt x="202438" y="0"/>
                  </a:cubicBezTo>
                  <a:lnTo>
                    <a:pt x="6105652" y="0"/>
                  </a:lnTo>
                  <a:lnTo>
                    <a:pt x="6105652" y="19050"/>
                  </a:lnTo>
                  <a:lnTo>
                    <a:pt x="6105652" y="0"/>
                  </a:lnTo>
                  <a:cubicBezTo>
                    <a:pt x="6217412" y="0"/>
                    <a:pt x="6308090" y="90297"/>
                    <a:pt x="6308090" y="201930"/>
                  </a:cubicBezTo>
                  <a:lnTo>
                    <a:pt x="6289040" y="201930"/>
                  </a:lnTo>
                  <a:lnTo>
                    <a:pt x="6308090" y="201930"/>
                  </a:lnTo>
                  <a:lnTo>
                    <a:pt x="6308090" y="4016502"/>
                  </a:lnTo>
                  <a:lnTo>
                    <a:pt x="6289040" y="4016502"/>
                  </a:lnTo>
                  <a:lnTo>
                    <a:pt x="6308090" y="4016502"/>
                  </a:lnTo>
                  <a:cubicBezTo>
                    <a:pt x="6308090" y="4128135"/>
                    <a:pt x="6217412" y="4218432"/>
                    <a:pt x="6105652" y="4218432"/>
                  </a:cubicBezTo>
                  <a:lnTo>
                    <a:pt x="6105652" y="4199382"/>
                  </a:lnTo>
                  <a:lnTo>
                    <a:pt x="6105652" y="4218432"/>
                  </a:lnTo>
                  <a:lnTo>
                    <a:pt x="202438" y="4218432"/>
                  </a:lnTo>
                  <a:lnTo>
                    <a:pt x="202438" y="4199382"/>
                  </a:lnTo>
                  <a:lnTo>
                    <a:pt x="202438" y="4218432"/>
                  </a:lnTo>
                  <a:cubicBezTo>
                    <a:pt x="90678" y="4218432"/>
                    <a:pt x="0" y="4128135"/>
                    <a:pt x="0" y="401650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016502"/>
                  </a:lnTo>
                  <a:lnTo>
                    <a:pt x="19050" y="4016502"/>
                  </a:lnTo>
                  <a:lnTo>
                    <a:pt x="38100" y="4016502"/>
                  </a:lnTo>
                  <a:cubicBezTo>
                    <a:pt x="38100" y="4106926"/>
                    <a:pt x="111633" y="4180332"/>
                    <a:pt x="202438" y="4180332"/>
                  </a:cubicBezTo>
                  <a:lnTo>
                    <a:pt x="6105652" y="4180332"/>
                  </a:lnTo>
                  <a:cubicBezTo>
                    <a:pt x="6196457" y="4180332"/>
                    <a:pt x="6269990" y="4106926"/>
                    <a:pt x="6269990" y="4016502"/>
                  </a:cubicBezTo>
                  <a:lnTo>
                    <a:pt x="6269990" y="201930"/>
                  </a:lnTo>
                  <a:cubicBezTo>
                    <a:pt x="6269990" y="111506"/>
                    <a:pt x="6196457" y="38100"/>
                    <a:pt x="6105652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670929" y="2660154"/>
            <a:ext cx="114300" cy="3135214"/>
            <a:chOff x="0" y="0"/>
            <a:chExt cx="152400" cy="4180285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52400" cy="4180332"/>
            </a:xfrm>
            <a:custGeom>
              <a:avLst/>
              <a:gdLst/>
              <a:ahLst/>
              <a:cxnLst/>
              <a:rect l="l" t="t" r="r" b="b"/>
              <a:pathLst>
                <a:path w="152400" h="4180332">
                  <a:moveTo>
                    <a:pt x="0" y="0"/>
                  </a:moveTo>
                  <a:lnTo>
                    <a:pt x="152400" y="0"/>
                  </a:lnTo>
                  <a:lnTo>
                    <a:pt x="152400" y="4180332"/>
                  </a:lnTo>
                  <a:lnTo>
                    <a:pt x="0" y="418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" r="-23" b="1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3066811" y="2932211"/>
            <a:ext cx="3228677" cy="40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Reducing Accidents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66811" y="3403252"/>
            <a:ext cx="4053631" cy="211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Driver errors, often stemming from misinterpreting traffic signs, contribute to approximately 30% of road accidents, according to NHTSA.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729686" y="6034088"/>
            <a:ext cx="4731098" cy="3568750"/>
            <a:chOff x="0" y="0"/>
            <a:chExt cx="6308130" cy="4758333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6270117" cy="4720209"/>
            </a:xfrm>
            <a:custGeom>
              <a:avLst/>
              <a:gdLst/>
              <a:ahLst/>
              <a:cxnLst/>
              <a:rect l="l" t="t" r="r" b="b"/>
              <a:pathLst>
                <a:path w="6270117" h="4720209">
                  <a:moveTo>
                    <a:pt x="0" y="182880"/>
                  </a:moveTo>
                  <a:cubicBezTo>
                    <a:pt x="0" y="81915"/>
                    <a:pt x="82042" y="0"/>
                    <a:pt x="183261" y="0"/>
                  </a:cubicBezTo>
                  <a:lnTo>
                    <a:pt x="6086856" y="0"/>
                  </a:lnTo>
                  <a:cubicBezTo>
                    <a:pt x="6188075" y="0"/>
                    <a:pt x="6270117" y="81915"/>
                    <a:pt x="6270117" y="182880"/>
                  </a:cubicBezTo>
                  <a:lnTo>
                    <a:pt x="6270117" y="4537329"/>
                  </a:lnTo>
                  <a:cubicBezTo>
                    <a:pt x="6270117" y="4638294"/>
                    <a:pt x="6188075" y="4720209"/>
                    <a:pt x="6086856" y="4720209"/>
                  </a:cubicBezTo>
                  <a:lnTo>
                    <a:pt x="183261" y="4720209"/>
                  </a:lnTo>
                  <a:cubicBezTo>
                    <a:pt x="82042" y="4720209"/>
                    <a:pt x="0" y="4638294"/>
                    <a:pt x="0" y="453732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308217" cy="4758309"/>
            </a:xfrm>
            <a:custGeom>
              <a:avLst/>
              <a:gdLst/>
              <a:ahLst/>
              <a:cxnLst/>
              <a:rect l="l" t="t" r="r" b="b"/>
              <a:pathLst>
                <a:path w="6308217" h="4758309">
                  <a:moveTo>
                    <a:pt x="0" y="201930"/>
                  </a:moveTo>
                  <a:cubicBezTo>
                    <a:pt x="0" y="90424"/>
                    <a:pt x="90551" y="0"/>
                    <a:pt x="202311" y="0"/>
                  </a:cubicBezTo>
                  <a:lnTo>
                    <a:pt x="6105906" y="0"/>
                  </a:lnTo>
                  <a:lnTo>
                    <a:pt x="6105906" y="19050"/>
                  </a:lnTo>
                  <a:lnTo>
                    <a:pt x="6105906" y="0"/>
                  </a:lnTo>
                  <a:cubicBezTo>
                    <a:pt x="6217539" y="0"/>
                    <a:pt x="6308217" y="90424"/>
                    <a:pt x="6308217" y="201930"/>
                  </a:cubicBezTo>
                  <a:lnTo>
                    <a:pt x="6289167" y="201930"/>
                  </a:lnTo>
                  <a:lnTo>
                    <a:pt x="6308217" y="201930"/>
                  </a:lnTo>
                  <a:lnTo>
                    <a:pt x="6308217" y="4556379"/>
                  </a:lnTo>
                  <a:lnTo>
                    <a:pt x="6289167" y="4556379"/>
                  </a:lnTo>
                  <a:lnTo>
                    <a:pt x="6308217" y="4556379"/>
                  </a:lnTo>
                  <a:cubicBezTo>
                    <a:pt x="6308217" y="4667885"/>
                    <a:pt x="6217666" y="4758309"/>
                    <a:pt x="6105906" y="4758309"/>
                  </a:cubicBezTo>
                  <a:lnTo>
                    <a:pt x="6105906" y="4739259"/>
                  </a:lnTo>
                  <a:lnTo>
                    <a:pt x="6105906" y="4758309"/>
                  </a:lnTo>
                  <a:lnTo>
                    <a:pt x="202311" y="4758309"/>
                  </a:lnTo>
                  <a:lnTo>
                    <a:pt x="202311" y="4739259"/>
                  </a:lnTo>
                  <a:lnTo>
                    <a:pt x="202311" y="4758309"/>
                  </a:lnTo>
                  <a:cubicBezTo>
                    <a:pt x="90551" y="4758309"/>
                    <a:pt x="0" y="4668012"/>
                    <a:pt x="0" y="455637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556379"/>
                  </a:lnTo>
                  <a:lnTo>
                    <a:pt x="19050" y="4556379"/>
                  </a:lnTo>
                  <a:lnTo>
                    <a:pt x="38100" y="4556379"/>
                  </a:lnTo>
                  <a:cubicBezTo>
                    <a:pt x="38100" y="4646803"/>
                    <a:pt x="111506" y="4720209"/>
                    <a:pt x="202311" y="4720209"/>
                  </a:cubicBezTo>
                  <a:lnTo>
                    <a:pt x="6105906" y="4720209"/>
                  </a:lnTo>
                  <a:cubicBezTo>
                    <a:pt x="6196584" y="4720209"/>
                    <a:pt x="6270117" y="4646803"/>
                    <a:pt x="6270117" y="4556379"/>
                  </a:cubicBezTo>
                  <a:lnTo>
                    <a:pt x="6270117" y="201930"/>
                  </a:lnTo>
                  <a:cubicBezTo>
                    <a:pt x="6270117" y="111506"/>
                    <a:pt x="6196711" y="38100"/>
                    <a:pt x="6105906" y="38100"/>
                  </a:cubicBezTo>
                  <a:lnTo>
                    <a:pt x="202311" y="38100"/>
                  </a:lnTo>
                  <a:lnTo>
                    <a:pt x="202311" y="19050"/>
                  </a:lnTo>
                  <a:lnTo>
                    <a:pt x="202311" y="38100"/>
                  </a:lnTo>
                  <a:cubicBezTo>
                    <a:pt x="111506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715399" y="6048375"/>
            <a:ext cx="114300" cy="3540175"/>
            <a:chOff x="0" y="0"/>
            <a:chExt cx="152400" cy="4720233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152400" cy="4720209"/>
            </a:xfrm>
            <a:custGeom>
              <a:avLst/>
              <a:gdLst/>
              <a:ahLst/>
              <a:cxnLst/>
              <a:rect l="l" t="t" r="r" b="b"/>
              <a:pathLst>
                <a:path w="152400" h="4720209">
                  <a:moveTo>
                    <a:pt x="0" y="0"/>
                  </a:moveTo>
                  <a:lnTo>
                    <a:pt x="152400" y="0"/>
                  </a:lnTo>
                  <a:lnTo>
                    <a:pt x="152400" y="4720209"/>
                  </a:lnTo>
                  <a:lnTo>
                    <a:pt x="0" y="4720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4" b="-44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8111281" y="6320432"/>
            <a:ext cx="3219152" cy="40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Enabling Autonomy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11281" y="6791474"/>
            <a:ext cx="4053631" cy="251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Automated recognition of traffic signs is fundamental for Advanced Driver Assistance Systems (ADAS) and the development of truly autonomous vehicles.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11237" y="612427"/>
            <a:ext cx="8329166" cy="555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437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Traffic Signs &amp; Their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1237" y="1382017"/>
            <a:ext cx="10207526" cy="32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Traffic signs are designed with distinct visual characteristics to ensure immediate understanding and compliance.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11237" y="190529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0" y="0"/>
                </a:moveTo>
                <a:lnTo>
                  <a:pt x="523875" y="0"/>
                </a:lnTo>
                <a:lnTo>
                  <a:pt x="523875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11237" y="2637830"/>
            <a:ext cx="2183011" cy="28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Regulatory Signs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1237" y="2977306"/>
            <a:ext cx="10207526" cy="60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These signs, like 'Stop' or 'Yield', feature standardized shapes (octagons, triangles) and colors (red, white) for instant recognition and compliance.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611237" y="3932485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0" y="0"/>
                </a:moveTo>
                <a:lnTo>
                  <a:pt x="523875" y="0"/>
                </a:lnTo>
                <a:lnTo>
                  <a:pt x="523875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454" r="-5454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11237" y="4665017"/>
            <a:ext cx="2183011" cy="28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Warning Signs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1237" y="5004495"/>
            <a:ext cx="10207526" cy="60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Typically yellow diamonds, warning signs alert drivers to potential hazards, upcoming road conditions, or unexpected changes ahead.</a:t>
            </a:r>
          </a:p>
        </p:txBody>
      </p:sp>
      <p:sp>
        <p:nvSpPr>
          <p:cNvPr id="18" name="Freeform 18" descr="preencoded.png"/>
          <p:cNvSpPr/>
          <p:nvPr/>
        </p:nvSpPr>
        <p:spPr>
          <a:xfrm>
            <a:off x="611237" y="5959674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0" y="0"/>
                </a:moveTo>
                <a:lnTo>
                  <a:pt x="523875" y="0"/>
                </a:lnTo>
                <a:lnTo>
                  <a:pt x="523875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0000" b="-2000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11237" y="6692205"/>
            <a:ext cx="2183011" cy="28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Guide Signs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1237" y="7031683"/>
            <a:ext cx="10207526" cy="60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Often green or blue, these signs provide essential navigation information such as highway exits, destinations, and mile markers.</a:t>
            </a:r>
          </a:p>
        </p:txBody>
      </p:sp>
      <p:sp>
        <p:nvSpPr>
          <p:cNvPr id="21" name="Freeform 21" descr="preencoded.png"/>
          <p:cNvSpPr/>
          <p:nvPr/>
        </p:nvSpPr>
        <p:spPr>
          <a:xfrm>
            <a:off x="611237" y="7986861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0" y="0"/>
                </a:moveTo>
                <a:lnTo>
                  <a:pt x="523875" y="0"/>
                </a:lnTo>
                <a:lnTo>
                  <a:pt x="523875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0000" b="-10000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11237" y="8719394"/>
            <a:ext cx="2183011" cy="28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Construction Signs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1237" y="9058870"/>
            <a:ext cx="10207526" cy="60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Distinguished by their orange color, these temporary signs indicate construction zones, detours, or other conditions requiring extra caution.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758547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Traditional Methods: SIFT + SVM Approach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1125141"/>
            <a:ext cx="1023907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Early approaches to traffic sign classification often relied on feature extraction techniques combined with machine learning algorithms.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044" y="1479500"/>
            <a:ext cx="10239078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 b="1">
                <a:solidFill>
                  <a:srgbClr val="3D3E44"/>
                </a:solidFill>
                <a:latin typeface="Inter Bold"/>
                <a:ea typeface="Inter Bold"/>
                <a:cs typeface="Inter Bold"/>
                <a:sym typeface="Inter Bold"/>
              </a:rPr>
              <a:t>SIFT (Scale-Invariant Feature Transform):</a:t>
            </a:r>
            <a:r>
              <a:rPr lang="en-US" sz="106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 This method extracts distinctive keypoints from images, which remain robust even with changes in scale or rotation.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044" y="1982689"/>
            <a:ext cx="1023907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 b="1">
                <a:solidFill>
                  <a:srgbClr val="3D3E44"/>
                </a:solidFill>
                <a:latin typeface="Inter Bold"/>
                <a:ea typeface="Inter Bold"/>
                <a:cs typeface="Inter Bold"/>
                <a:sym typeface="Inter Bold"/>
              </a:rPr>
              <a:t>SVM (Support Vector Machine):</a:t>
            </a:r>
            <a:r>
              <a:rPr lang="en-US" sz="106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 After feature extraction, SVMs are employed to classify the signs based on these identified features.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6044" y="2337047"/>
            <a:ext cx="10239078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A notable example is a MATLAB implementation that achieved reliable classification in real traffic scenarios. However, traditional methods faced significant limitations.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044" y="2918223"/>
            <a:ext cx="10239078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b="1">
                <a:solidFill>
                  <a:srgbClr val="3D3E44"/>
                </a:solidFill>
                <a:latin typeface="Inter Bold"/>
                <a:ea typeface="Inter Bold"/>
                <a:cs typeface="Inter Bold"/>
                <a:sym typeface="Inter Bold"/>
              </a:rPr>
              <a:t>Limitation:</a:t>
            </a:r>
            <a:r>
              <a:rPr lang="en-US" sz="106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 They struggled with real-world complexities such as partial occlusions, varying lighting conditions, and busy, complex backgrounds, leading to reduced accuracy.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90522" y="1204615"/>
            <a:ext cx="6710809" cy="6710809"/>
            <a:chOff x="0" y="0"/>
            <a:chExt cx="8947745" cy="8947745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8947785" cy="8947785"/>
            </a:xfrm>
            <a:custGeom>
              <a:avLst/>
              <a:gdLst/>
              <a:ahLst/>
              <a:cxnLst/>
              <a:rect l="l" t="t" r="r" b="b"/>
              <a:pathLst>
                <a:path w="8947785" h="8947785">
                  <a:moveTo>
                    <a:pt x="0" y="0"/>
                  </a:moveTo>
                  <a:lnTo>
                    <a:pt x="8947785" y="0"/>
                  </a:lnTo>
                  <a:lnTo>
                    <a:pt x="8947785" y="8947785"/>
                  </a:lnTo>
                  <a:lnTo>
                    <a:pt x="0" y="8947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090522" y="8074819"/>
            <a:ext cx="6710809" cy="6710809"/>
            <a:chOff x="0" y="0"/>
            <a:chExt cx="8947745" cy="8947745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8947785" cy="8947785"/>
            </a:xfrm>
            <a:custGeom>
              <a:avLst/>
              <a:gdLst/>
              <a:ahLst/>
              <a:cxnLst/>
              <a:rect l="l" t="t" r="r" b="b"/>
              <a:pathLst>
                <a:path w="8947785" h="8947785">
                  <a:moveTo>
                    <a:pt x="0" y="0"/>
                  </a:moveTo>
                  <a:lnTo>
                    <a:pt x="8947785" y="0"/>
                  </a:lnTo>
                  <a:lnTo>
                    <a:pt x="8947785" y="8947785"/>
                  </a:lnTo>
                  <a:lnTo>
                    <a:pt x="0" y="8947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50119" y="719286"/>
            <a:ext cx="16387762" cy="1725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Deep Learning Revolution: CNNs &amp; Real-Time Detection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0119" y="2911228"/>
            <a:ext cx="16387762" cy="94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The advent of deep learning, particularly Convolutional Neural Networks (CNNs), dramatically transformed traffic sign classification.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5356" y="4156621"/>
            <a:ext cx="620316" cy="620316"/>
            <a:chOff x="0" y="0"/>
            <a:chExt cx="827088" cy="82708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14451" cy="814324"/>
            </a:xfrm>
            <a:custGeom>
              <a:avLst/>
              <a:gdLst/>
              <a:ahLst/>
              <a:cxnLst/>
              <a:rect l="l" t="t" r="r" b="b"/>
              <a:pathLst>
                <a:path w="814451" h="814324">
                  <a:moveTo>
                    <a:pt x="0" y="325755"/>
                  </a:moveTo>
                  <a:cubicBezTo>
                    <a:pt x="0" y="145796"/>
                    <a:pt x="145796" y="0"/>
                    <a:pt x="325755" y="0"/>
                  </a:cubicBezTo>
                  <a:lnTo>
                    <a:pt x="488569" y="0"/>
                  </a:lnTo>
                  <a:cubicBezTo>
                    <a:pt x="668528" y="0"/>
                    <a:pt x="814451" y="145796"/>
                    <a:pt x="814451" y="325755"/>
                  </a:cubicBezTo>
                  <a:lnTo>
                    <a:pt x="814451" y="488569"/>
                  </a:lnTo>
                  <a:cubicBezTo>
                    <a:pt x="814451" y="668528"/>
                    <a:pt x="668655" y="814324"/>
                    <a:pt x="488696" y="814324"/>
                  </a:cubicBezTo>
                  <a:lnTo>
                    <a:pt x="325755" y="814324"/>
                  </a:lnTo>
                  <a:cubicBezTo>
                    <a:pt x="145796" y="814451"/>
                    <a:pt x="0" y="668528"/>
                    <a:pt x="0" y="488569"/>
                  </a:cubicBezTo>
                  <a:close/>
                </a:path>
              </a:pathLst>
            </a:custGeom>
            <a:solidFill>
              <a:srgbClr val="EFF0F6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27151" cy="827024"/>
            </a:xfrm>
            <a:custGeom>
              <a:avLst/>
              <a:gdLst/>
              <a:ahLst/>
              <a:cxnLst/>
              <a:rect l="l" t="t" r="r" b="b"/>
              <a:pathLst>
                <a:path w="827151" h="827024">
                  <a:moveTo>
                    <a:pt x="0" y="332105"/>
                  </a:moveTo>
                  <a:cubicBezTo>
                    <a:pt x="0" y="148717"/>
                    <a:pt x="148717" y="0"/>
                    <a:pt x="332105" y="0"/>
                  </a:cubicBezTo>
                  <a:lnTo>
                    <a:pt x="494919" y="0"/>
                  </a:lnTo>
                  <a:lnTo>
                    <a:pt x="494919" y="6350"/>
                  </a:lnTo>
                  <a:lnTo>
                    <a:pt x="494919" y="0"/>
                  </a:lnTo>
                  <a:lnTo>
                    <a:pt x="494919" y="6350"/>
                  </a:lnTo>
                  <a:lnTo>
                    <a:pt x="494919" y="0"/>
                  </a:lnTo>
                  <a:cubicBezTo>
                    <a:pt x="678434" y="0"/>
                    <a:pt x="827151" y="148717"/>
                    <a:pt x="827151" y="332105"/>
                  </a:cubicBezTo>
                  <a:lnTo>
                    <a:pt x="827151" y="494919"/>
                  </a:lnTo>
                  <a:lnTo>
                    <a:pt x="820801" y="494919"/>
                  </a:lnTo>
                  <a:lnTo>
                    <a:pt x="827151" y="494919"/>
                  </a:lnTo>
                  <a:cubicBezTo>
                    <a:pt x="827151" y="678307"/>
                    <a:pt x="678434" y="827024"/>
                    <a:pt x="495046" y="827024"/>
                  </a:cubicBezTo>
                  <a:lnTo>
                    <a:pt x="495046" y="820674"/>
                  </a:lnTo>
                  <a:lnTo>
                    <a:pt x="495046" y="827024"/>
                  </a:lnTo>
                  <a:lnTo>
                    <a:pt x="332105" y="827024"/>
                  </a:lnTo>
                  <a:lnTo>
                    <a:pt x="332105" y="820674"/>
                  </a:lnTo>
                  <a:lnTo>
                    <a:pt x="332105" y="827024"/>
                  </a:lnTo>
                  <a:cubicBezTo>
                    <a:pt x="148717" y="827151"/>
                    <a:pt x="0" y="678434"/>
                    <a:pt x="0" y="494919"/>
                  </a:cubicBezTo>
                  <a:lnTo>
                    <a:pt x="0" y="332105"/>
                  </a:lnTo>
                  <a:lnTo>
                    <a:pt x="6350" y="332105"/>
                  </a:lnTo>
                  <a:lnTo>
                    <a:pt x="0" y="332105"/>
                  </a:lnTo>
                  <a:moveTo>
                    <a:pt x="12700" y="332105"/>
                  </a:moveTo>
                  <a:lnTo>
                    <a:pt x="12700" y="494919"/>
                  </a:lnTo>
                  <a:lnTo>
                    <a:pt x="6350" y="494919"/>
                  </a:lnTo>
                  <a:lnTo>
                    <a:pt x="12700" y="494919"/>
                  </a:lnTo>
                  <a:cubicBezTo>
                    <a:pt x="12700" y="671322"/>
                    <a:pt x="155702" y="814451"/>
                    <a:pt x="332105" y="814451"/>
                  </a:cubicBezTo>
                  <a:lnTo>
                    <a:pt x="494919" y="814451"/>
                  </a:lnTo>
                  <a:cubicBezTo>
                    <a:pt x="671322" y="814451"/>
                    <a:pt x="814324" y="671449"/>
                    <a:pt x="814324" y="495046"/>
                  </a:cubicBezTo>
                  <a:lnTo>
                    <a:pt x="814324" y="332105"/>
                  </a:lnTo>
                  <a:lnTo>
                    <a:pt x="820674" y="332105"/>
                  </a:lnTo>
                  <a:lnTo>
                    <a:pt x="814324" y="332105"/>
                  </a:lnTo>
                  <a:cubicBezTo>
                    <a:pt x="814451" y="155702"/>
                    <a:pt x="671322" y="12700"/>
                    <a:pt x="494919" y="12700"/>
                  </a:cubicBezTo>
                  <a:lnTo>
                    <a:pt x="332105" y="12700"/>
                  </a:lnTo>
                  <a:lnTo>
                    <a:pt x="332105" y="6350"/>
                  </a:lnTo>
                  <a:lnTo>
                    <a:pt x="332105" y="12700"/>
                  </a:lnTo>
                  <a:cubicBezTo>
                    <a:pt x="155702" y="12700"/>
                    <a:pt x="12700" y="155702"/>
                    <a:pt x="12700" y="332105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832372" y="4235649"/>
            <a:ext cx="3393281" cy="4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Superior Accuracy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32372" y="4765476"/>
            <a:ext cx="7141964" cy="137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CNNs can classify over 43 distinct traffic sign classes with accuracies exceeding 99% on benchmarks like the German Traffic Sign Recognition Benchmark.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08901" y="4156621"/>
            <a:ext cx="620316" cy="620316"/>
            <a:chOff x="0" y="0"/>
            <a:chExt cx="827088" cy="827088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14451" cy="814324"/>
            </a:xfrm>
            <a:custGeom>
              <a:avLst/>
              <a:gdLst/>
              <a:ahLst/>
              <a:cxnLst/>
              <a:rect l="l" t="t" r="r" b="b"/>
              <a:pathLst>
                <a:path w="814451" h="814324">
                  <a:moveTo>
                    <a:pt x="0" y="325755"/>
                  </a:moveTo>
                  <a:cubicBezTo>
                    <a:pt x="0" y="145796"/>
                    <a:pt x="145796" y="0"/>
                    <a:pt x="325755" y="0"/>
                  </a:cubicBezTo>
                  <a:lnTo>
                    <a:pt x="488569" y="0"/>
                  </a:lnTo>
                  <a:cubicBezTo>
                    <a:pt x="668528" y="0"/>
                    <a:pt x="814451" y="145796"/>
                    <a:pt x="814451" y="325755"/>
                  </a:cubicBezTo>
                  <a:lnTo>
                    <a:pt x="814451" y="488569"/>
                  </a:lnTo>
                  <a:cubicBezTo>
                    <a:pt x="814451" y="668528"/>
                    <a:pt x="668655" y="814324"/>
                    <a:pt x="488696" y="814324"/>
                  </a:cubicBezTo>
                  <a:lnTo>
                    <a:pt x="325755" y="814324"/>
                  </a:lnTo>
                  <a:cubicBezTo>
                    <a:pt x="145796" y="814451"/>
                    <a:pt x="0" y="668528"/>
                    <a:pt x="0" y="488569"/>
                  </a:cubicBezTo>
                  <a:close/>
                </a:path>
              </a:pathLst>
            </a:custGeom>
            <a:solidFill>
              <a:srgbClr val="EFF0F6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27151" cy="827024"/>
            </a:xfrm>
            <a:custGeom>
              <a:avLst/>
              <a:gdLst/>
              <a:ahLst/>
              <a:cxnLst/>
              <a:rect l="l" t="t" r="r" b="b"/>
              <a:pathLst>
                <a:path w="827151" h="827024">
                  <a:moveTo>
                    <a:pt x="0" y="332105"/>
                  </a:moveTo>
                  <a:cubicBezTo>
                    <a:pt x="0" y="148717"/>
                    <a:pt x="148717" y="0"/>
                    <a:pt x="332105" y="0"/>
                  </a:cubicBezTo>
                  <a:lnTo>
                    <a:pt x="494919" y="0"/>
                  </a:lnTo>
                  <a:lnTo>
                    <a:pt x="494919" y="6350"/>
                  </a:lnTo>
                  <a:lnTo>
                    <a:pt x="494919" y="0"/>
                  </a:lnTo>
                  <a:lnTo>
                    <a:pt x="494919" y="6350"/>
                  </a:lnTo>
                  <a:lnTo>
                    <a:pt x="494919" y="0"/>
                  </a:lnTo>
                  <a:cubicBezTo>
                    <a:pt x="678434" y="0"/>
                    <a:pt x="827151" y="148717"/>
                    <a:pt x="827151" y="332105"/>
                  </a:cubicBezTo>
                  <a:lnTo>
                    <a:pt x="827151" y="494919"/>
                  </a:lnTo>
                  <a:lnTo>
                    <a:pt x="820801" y="494919"/>
                  </a:lnTo>
                  <a:lnTo>
                    <a:pt x="827151" y="494919"/>
                  </a:lnTo>
                  <a:cubicBezTo>
                    <a:pt x="827151" y="678307"/>
                    <a:pt x="678434" y="827024"/>
                    <a:pt x="495046" y="827024"/>
                  </a:cubicBezTo>
                  <a:lnTo>
                    <a:pt x="495046" y="820674"/>
                  </a:lnTo>
                  <a:lnTo>
                    <a:pt x="495046" y="827024"/>
                  </a:lnTo>
                  <a:lnTo>
                    <a:pt x="332105" y="827024"/>
                  </a:lnTo>
                  <a:lnTo>
                    <a:pt x="332105" y="820674"/>
                  </a:lnTo>
                  <a:lnTo>
                    <a:pt x="332105" y="827024"/>
                  </a:lnTo>
                  <a:cubicBezTo>
                    <a:pt x="148717" y="827151"/>
                    <a:pt x="0" y="678434"/>
                    <a:pt x="0" y="494919"/>
                  </a:cubicBezTo>
                  <a:lnTo>
                    <a:pt x="0" y="332105"/>
                  </a:lnTo>
                  <a:lnTo>
                    <a:pt x="6350" y="332105"/>
                  </a:lnTo>
                  <a:lnTo>
                    <a:pt x="0" y="332105"/>
                  </a:lnTo>
                  <a:moveTo>
                    <a:pt x="12700" y="332105"/>
                  </a:moveTo>
                  <a:lnTo>
                    <a:pt x="12700" y="494919"/>
                  </a:lnTo>
                  <a:lnTo>
                    <a:pt x="6350" y="494919"/>
                  </a:lnTo>
                  <a:lnTo>
                    <a:pt x="12700" y="494919"/>
                  </a:lnTo>
                  <a:cubicBezTo>
                    <a:pt x="12700" y="671322"/>
                    <a:pt x="155702" y="814451"/>
                    <a:pt x="332105" y="814451"/>
                  </a:cubicBezTo>
                  <a:lnTo>
                    <a:pt x="494919" y="814451"/>
                  </a:lnTo>
                  <a:cubicBezTo>
                    <a:pt x="671322" y="814451"/>
                    <a:pt x="814324" y="671449"/>
                    <a:pt x="814324" y="495046"/>
                  </a:cubicBezTo>
                  <a:lnTo>
                    <a:pt x="814324" y="332105"/>
                  </a:lnTo>
                  <a:lnTo>
                    <a:pt x="820674" y="332105"/>
                  </a:lnTo>
                  <a:lnTo>
                    <a:pt x="814324" y="332105"/>
                  </a:lnTo>
                  <a:cubicBezTo>
                    <a:pt x="814451" y="155702"/>
                    <a:pt x="671322" y="12700"/>
                    <a:pt x="494919" y="12700"/>
                  </a:cubicBezTo>
                  <a:lnTo>
                    <a:pt x="332105" y="12700"/>
                  </a:lnTo>
                  <a:lnTo>
                    <a:pt x="332105" y="6350"/>
                  </a:lnTo>
                  <a:lnTo>
                    <a:pt x="332105" y="12700"/>
                  </a:lnTo>
                  <a:cubicBezTo>
                    <a:pt x="155702" y="12700"/>
                    <a:pt x="12700" y="155702"/>
                    <a:pt x="12700" y="332105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0195917" y="4235649"/>
            <a:ext cx="3393281" cy="4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Robustness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95917" y="4765476"/>
            <a:ext cx="7141964" cy="181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Techniques such as data augmentation (e.g., rotation, scaling, shifting) enhance model robustness, allowing them to perform well under diverse real-world conditions.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5356" y="7116961"/>
            <a:ext cx="620316" cy="620316"/>
            <a:chOff x="0" y="0"/>
            <a:chExt cx="827088" cy="82708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14451" cy="814324"/>
            </a:xfrm>
            <a:custGeom>
              <a:avLst/>
              <a:gdLst/>
              <a:ahLst/>
              <a:cxnLst/>
              <a:rect l="l" t="t" r="r" b="b"/>
              <a:pathLst>
                <a:path w="814451" h="814324">
                  <a:moveTo>
                    <a:pt x="0" y="325755"/>
                  </a:moveTo>
                  <a:cubicBezTo>
                    <a:pt x="0" y="145796"/>
                    <a:pt x="145796" y="0"/>
                    <a:pt x="325755" y="0"/>
                  </a:cubicBezTo>
                  <a:lnTo>
                    <a:pt x="488569" y="0"/>
                  </a:lnTo>
                  <a:cubicBezTo>
                    <a:pt x="668528" y="0"/>
                    <a:pt x="814451" y="145796"/>
                    <a:pt x="814451" y="325755"/>
                  </a:cubicBezTo>
                  <a:lnTo>
                    <a:pt x="814451" y="488569"/>
                  </a:lnTo>
                  <a:cubicBezTo>
                    <a:pt x="814451" y="668528"/>
                    <a:pt x="668655" y="814324"/>
                    <a:pt x="488696" y="814324"/>
                  </a:cubicBezTo>
                  <a:lnTo>
                    <a:pt x="325755" y="814324"/>
                  </a:lnTo>
                  <a:cubicBezTo>
                    <a:pt x="145796" y="814451"/>
                    <a:pt x="0" y="668528"/>
                    <a:pt x="0" y="488569"/>
                  </a:cubicBezTo>
                  <a:close/>
                </a:path>
              </a:pathLst>
            </a:custGeom>
            <a:solidFill>
              <a:srgbClr val="EFF0F6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27151" cy="827024"/>
            </a:xfrm>
            <a:custGeom>
              <a:avLst/>
              <a:gdLst/>
              <a:ahLst/>
              <a:cxnLst/>
              <a:rect l="l" t="t" r="r" b="b"/>
              <a:pathLst>
                <a:path w="827151" h="827024">
                  <a:moveTo>
                    <a:pt x="0" y="332105"/>
                  </a:moveTo>
                  <a:cubicBezTo>
                    <a:pt x="0" y="148717"/>
                    <a:pt x="148717" y="0"/>
                    <a:pt x="332105" y="0"/>
                  </a:cubicBezTo>
                  <a:lnTo>
                    <a:pt x="494919" y="0"/>
                  </a:lnTo>
                  <a:lnTo>
                    <a:pt x="494919" y="6350"/>
                  </a:lnTo>
                  <a:lnTo>
                    <a:pt x="494919" y="0"/>
                  </a:lnTo>
                  <a:lnTo>
                    <a:pt x="494919" y="6350"/>
                  </a:lnTo>
                  <a:lnTo>
                    <a:pt x="494919" y="0"/>
                  </a:lnTo>
                  <a:cubicBezTo>
                    <a:pt x="678434" y="0"/>
                    <a:pt x="827151" y="148717"/>
                    <a:pt x="827151" y="332105"/>
                  </a:cubicBezTo>
                  <a:lnTo>
                    <a:pt x="827151" y="494919"/>
                  </a:lnTo>
                  <a:lnTo>
                    <a:pt x="820801" y="494919"/>
                  </a:lnTo>
                  <a:lnTo>
                    <a:pt x="827151" y="494919"/>
                  </a:lnTo>
                  <a:cubicBezTo>
                    <a:pt x="827151" y="678307"/>
                    <a:pt x="678434" y="827024"/>
                    <a:pt x="495046" y="827024"/>
                  </a:cubicBezTo>
                  <a:lnTo>
                    <a:pt x="495046" y="820674"/>
                  </a:lnTo>
                  <a:lnTo>
                    <a:pt x="495046" y="827024"/>
                  </a:lnTo>
                  <a:lnTo>
                    <a:pt x="332105" y="827024"/>
                  </a:lnTo>
                  <a:lnTo>
                    <a:pt x="332105" y="820674"/>
                  </a:lnTo>
                  <a:lnTo>
                    <a:pt x="332105" y="827024"/>
                  </a:lnTo>
                  <a:cubicBezTo>
                    <a:pt x="148717" y="827151"/>
                    <a:pt x="0" y="678434"/>
                    <a:pt x="0" y="494919"/>
                  </a:cubicBezTo>
                  <a:lnTo>
                    <a:pt x="0" y="332105"/>
                  </a:lnTo>
                  <a:lnTo>
                    <a:pt x="6350" y="332105"/>
                  </a:lnTo>
                  <a:lnTo>
                    <a:pt x="0" y="332105"/>
                  </a:lnTo>
                  <a:moveTo>
                    <a:pt x="12700" y="332105"/>
                  </a:moveTo>
                  <a:lnTo>
                    <a:pt x="12700" y="494919"/>
                  </a:lnTo>
                  <a:lnTo>
                    <a:pt x="6350" y="494919"/>
                  </a:lnTo>
                  <a:lnTo>
                    <a:pt x="12700" y="494919"/>
                  </a:lnTo>
                  <a:cubicBezTo>
                    <a:pt x="12700" y="671322"/>
                    <a:pt x="155702" y="814451"/>
                    <a:pt x="332105" y="814451"/>
                  </a:cubicBezTo>
                  <a:lnTo>
                    <a:pt x="494919" y="814451"/>
                  </a:lnTo>
                  <a:cubicBezTo>
                    <a:pt x="671322" y="814451"/>
                    <a:pt x="814324" y="671449"/>
                    <a:pt x="814324" y="495046"/>
                  </a:cubicBezTo>
                  <a:lnTo>
                    <a:pt x="814324" y="332105"/>
                  </a:lnTo>
                  <a:lnTo>
                    <a:pt x="820674" y="332105"/>
                  </a:lnTo>
                  <a:lnTo>
                    <a:pt x="814324" y="332105"/>
                  </a:lnTo>
                  <a:cubicBezTo>
                    <a:pt x="814451" y="155702"/>
                    <a:pt x="671322" y="12700"/>
                    <a:pt x="494919" y="12700"/>
                  </a:cubicBezTo>
                  <a:lnTo>
                    <a:pt x="332105" y="12700"/>
                  </a:lnTo>
                  <a:lnTo>
                    <a:pt x="332105" y="6350"/>
                  </a:lnTo>
                  <a:lnTo>
                    <a:pt x="332105" y="12700"/>
                  </a:lnTo>
                  <a:cubicBezTo>
                    <a:pt x="155702" y="12700"/>
                    <a:pt x="12700" y="155702"/>
                    <a:pt x="12700" y="332105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832372" y="7195989"/>
            <a:ext cx="3773835" cy="4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Real-time Capabilities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32372" y="7725816"/>
            <a:ext cx="7141964" cy="181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Modern detection models, like YOLOv4, enable real-time recognition at impressive speeds of 35 frames per second (FPS) with high precision, crucial for autonomous systems.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308901" y="7116961"/>
            <a:ext cx="620316" cy="620316"/>
            <a:chOff x="0" y="0"/>
            <a:chExt cx="827088" cy="827088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814451" cy="814324"/>
            </a:xfrm>
            <a:custGeom>
              <a:avLst/>
              <a:gdLst/>
              <a:ahLst/>
              <a:cxnLst/>
              <a:rect l="l" t="t" r="r" b="b"/>
              <a:pathLst>
                <a:path w="814451" h="814324">
                  <a:moveTo>
                    <a:pt x="0" y="325755"/>
                  </a:moveTo>
                  <a:cubicBezTo>
                    <a:pt x="0" y="145796"/>
                    <a:pt x="145796" y="0"/>
                    <a:pt x="325755" y="0"/>
                  </a:cubicBezTo>
                  <a:lnTo>
                    <a:pt x="488569" y="0"/>
                  </a:lnTo>
                  <a:cubicBezTo>
                    <a:pt x="668528" y="0"/>
                    <a:pt x="814451" y="145796"/>
                    <a:pt x="814451" y="325755"/>
                  </a:cubicBezTo>
                  <a:lnTo>
                    <a:pt x="814451" y="488569"/>
                  </a:lnTo>
                  <a:cubicBezTo>
                    <a:pt x="814451" y="668528"/>
                    <a:pt x="668655" y="814324"/>
                    <a:pt x="488696" y="814324"/>
                  </a:cubicBezTo>
                  <a:lnTo>
                    <a:pt x="325755" y="814324"/>
                  </a:lnTo>
                  <a:cubicBezTo>
                    <a:pt x="145796" y="814451"/>
                    <a:pt x="0" y="668528"/>
                    <a:pt x="0" y="488569"/>
                  </a:cubicBezTo>
                  <a:close/>
                </a:path>
              </a:pathLst>
            </a:custGeom>
            <a:solidFill>
              <a:srgbClr val="EFF0F6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827151" cy="827024"/>
            </a:xfrm>
            <a:custGeom>
              <a:avLst/>
              <a:gdLst/>
              <a:ahLst/>
              <a:cxnLst/>
              <a:rect l="l" t="t" r="r" b="b"/>
              <a:pathLst>
                <a:path w="827151" h="827024">
                  <a:moveTo>
                    <a:pt x="0" y="332105"/>
                  </a:moveTo>
                  <a:cubicBezTo>
                    <a:pt x="0" y="148717"/>
                    <a:pt x="148717" y="0"/>
                    <a:pt x="332105" y="0"/>
                  </a:cubicBezTo>
                  <a:lnTo>
                    <a:pt x="494919" y="0"/>
                  </a:lnTo>
                  <a:lnTo>
                    <a:pt x="494919" y="6350"/>
                  </a:lnTo>
                  <a:lnTo>
                    <a:pt x="494919" y="0"/>
                  </a:lnTo>
                  <a:lnTo>
                    <a:pt x="494919" y="6350"/>
                  </a:lnTo>
                  <a:lnTo>
                    <a:pt x="494919" y="0"/>
                  </a:lnTo>
                  <a:cubicBezTo>
                    <a:pt x="678434" y="0"/>
                    <a:pt x="827151" y="148717"/>
                    <a:pt x="827151" y="332105"/>
                  </a:cubicBezTo>
                  <a:lnTo>
                    <a:pt x="827151" y="494919"/>
                  </a:lnTo>
                  <a:lnTo>
                    <a:pt x="820801" y="494919"/>
                  </a:lnTo>
                  <a:lnTo>
                    <a:pt x="827151" y="494919"/>
                  </a:lnTo>
                  <a:cubicBezTo>
                    <a:pt x="827151" y="678307"/>
                    <a:pt x="678434" y="827024"/>
                    <a:pt x="495046" y="827024"/>
                  </a:cubicBezTo>
                  <a:lnTo>
                    <a:pt x="495046" y="820674"/>
                  </a:lnTo>
                  <a:lnTo>
                    <a:pt x="495046" y="827024"/>
                  </a:lnTo>
                  <a:lnTo>
                    <a:pt x="332105" y="827024"/>
                  </a:lnTo>
                  <a:lnTo>
                    <a:pt x="332105" y="820674"/>
                  </a:lnTo>
                  <a:lnTo>
                    <a:pt x="332105" y="827024"/>
                  </a:lnTo>
                  <a:cubicBezTo>
                    <a:pt x="148717" y="827151"/>
                    <a:pt x="0" y="678434"/>
                    <a:pt x="0" y="494919"/>
                  </a:cubicBezTo>
                  <a:lnTo>
                    <a:pt x="0" y="332105"/>
                  </a:lnTo>
                  <a:lnTo>
                    <a:pt x="6350" y="332105"/>
                  </a:lnTo>
                  <a:lnTo>
                    <a:pt x="0" y="332105"/>
                  </a:lnTo>
                  <a:moveTo>
                    <a:pt x="12700" y="332105"/>
                  </a:moveTo>
                  <a:lnTo>
                    <a:pt x="12700" y="494919"/>
                  </a:lnTo>
                  <a:lnTo>
                    <a:pt x="6350" y="494919"/>
                  </a:lnTo>
                  <a:lnTo>
                    <a:pt x="12700" y="494919"/>
                  </a:lnTo>
                  <a:cubicBezTo>
                    <a:pt x="12700" y="671322"/>
                    <a:pt x="155702" y="814451"/>
                    <a:pt x="332105" y="814451"/>
                  </a:cubicBezTo>
                  <a:lnTo>
                    <a:pt x="494919" y="814451"/>
                  </a:lnTo>
                  <a:cubicBezTo>
                    <a:pt x="671322" y="814451"/>
                    <a:pt x="814324" y="671449"/>
                    <a:pt x="814324" y="495046"/>
                  </a:cubicBezTo>
                  <a:lnTo>
                    <a:pt x="814324" y="332105"/>
                  </a:lnTo>
                  <a:lnTo>
                    <a:pt x="820674" y="332105"/>
                  </a:lnTo>
                  <a:lnTo>
                    <a:pt x="814324" y="332105"/>
                  </a:lnTo>
                  <a:cubicBezTo>
                    <a:pt x="814451" y="155702"/>
                    <a:pt x="671322" y="12700"/>
                    <a:pt x="494919" y="12700"/>
                  </a:cubicBezTo>
                  <a:lnTo>
                    <a:pt x="332105" y="12700"/>
                  </a:lnTo>
                  <a:lnTo>
                    <a:pt x="332105" y="6350"/>
                  </a:lnTo>
                  <a:lnTo>
                    <a:pt x="332105" y="12700"/>
                  </a:lnTo>
                  <a:cubicBezTo>
                    <a:pt x="155702" y="12700"/>
                    <a:pt x="12700" y="155702"/>
                    <a:pt x="12700" y="332105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10195917" y="7195989"/>
            <a:ext cx="3393281" cy="4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Accuracy vs. Speed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95917" y="7725816"/>
            <a:ext cx="7141964" cy="181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While models like Faster R-CNN offer high accuracy, their slower processing speed often makes them less suitable for the demanding real-time requirements of autonomous driving.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29530" y="406599"/>
            <a:ext cx="5725269" cy="48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Challenges &amp; Dataset Insights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29530" y="1286024"/>
            <a:ext cx="8429922" cy="8429922"/>
            <a:chOff x="0" y="0"/>
            <a:chExt cx="11239897" cy="1123989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1239881" cy="11239881"/>
            </a:xfrm>
            <a:custGeom>
              <a:avLst/>
              <a:gdLst/>
              <a:ahLst/>
              <a:cxnLst/>
              <a:rect l="l" t="t" r="r" b="b"/>
              <a:pathLst>
                <a:path w="11239881" h="11239881">
                  <a:moveTo>
                    <a:pt x="0" y="0"/>
                  </a:moveTo>
                  <a:lnTo>
                    <a:pt x="11239881" y="0"/>
                  </a:lnTo>
                  <a:lnTo>
                    <a:pt x="11239881" y="11239881"/>
                  </a:lnTo>
                  <a:lnTo>
                    <a:pt x="0" y="11239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29530" y="9867007"/>
            <a:ext cx="2054870" cy="25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Real-World Obstacles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9530" y="10225980"/>
            <a:ext cx="8429922" cy="53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Traffic sign recognition faces significant real-world challenges, including signs obscured by dirt or graffiti, damage, and variable environmental factors like extreme weather and changing light conditions.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38072" y="1286024"/>
            <a:ext cx="8429922" cy="8429922"/>
            <a:chOff x="0" y="0"/>
            <a:chExt cx="11239897" cy="1123989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239881" cy="11239881"/>
            </a:xfrm>
            <a:custGeom>
              <a:avLst/>
              <a:gdLst/>
              <a:ahLst/>
              <a:cxnLst/>
              <a:rect l="l" t="t" r="r" b="b"/>
              <a:pathLst>
                <a:path w="11239881" h="11239881">
                  <a:moveTo>
                    <a:pt x="0" y="0"/>
                  </a:moveTo>
                  <a:lnTo>
                    <a:pt x="11239881" y="0"/>
                  </a:lnTo>
                  <a:lnTo>
                    <a:pt x="11239881" y="11239881"/>
                  </a:lnTo>
                  <a:lnTo>
                    <a:pt x="0" y="11239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338072" y="9867007"/>
            <a:ext cx="1922115" cy="25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Dataset Importance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38072" y="10225980"/>
            <a:ext cx="8429922" cy="53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Comprehensive labeled datasets such as the German Traffic Sign Recognition Benchmark (GTSRB) and German Traffic Sign Detection Benchmark (GTSDB) are vital, providing thousands of images for training and testing.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38072" y="10890051"/>
            <a:ext cx="2154288" cy="25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Addressing Imbalance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38072" y="11249025"/>
            <a:ext cx="8429922" cy="53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Data imbalance, where some sign classes are underrepresented, is mitigated through augmentation techniques, ensuring fair and accurate model performance across all sign types.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591425" y="1227535"/>
            <a:ext cx="9963150" cy="132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Road Ahead: Smarter, Safer Autonomous Driving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591425" y="2870596"/>
            <a:ext cx="1047750" cy="1542455"/>
            <a:chOff x="0" y="0"/>
            <a:chExt cx="1397000" cy="205660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397000" cy="2056638"/>
            </a:xfrm>
            <a:custGeom>
              <a:avLst/>
              <a:gdLst/>
              <a:ahLst/>
              <a:cxnLst/>
              <a:rect l="l" t="t" r="r" b="b"/>
              <a:pathLst>
                <a:path w="1397000" h="2056638">
                  <a:moveTo>
                    <a:pt x="0" y="0"/>
                  </a:moveTo>
                  <a:lnTo>
                    <a:pt x="1397000" y="0"/>
                  </a:lnTo>
                  <a:lnTo>
                    <a:pt x="1397000" y="2056638"/>
                  </a:lnTo>
                  <a:lnTo>
                    <a:pt x="0" y="2056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9" b="-1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848725" y="3070622"/>
            <a:ext cx="2619672" cy="33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Integrated Models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48725" y="3456980"/>
            <a:ext cx="8705850" cy="7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Future advancements focus on combining robust detection and classification models for seamless, real-time traffic sign interpretation in dynamic environments.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591425" y="4413051"/>
            <a:ext cx="1047750" cy="1542455"/>
            <a:chOff x="0" y="0"/>
            <a:chExt cx="1397000" cy="205660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397000" cy="2056638"/>
            </a:xfrm>
            <a:custGeom>
              <a:avLst/>
              <a:gdLst/>
              <a:ahLst/>
              <a:cxnLst/>
              <a:rect l="l" t="t" r="r" b="b"/>
              <a:pathLst>
                <a:path w="1397000" h="2056638">
                  <a:moveTo>
                    <a:pt x="0" y="0"/>
                  </a:moveTo>
                  <a:lnTo>
                    <a:pt x="1397000" y="0"/>
                  </a:lnTo>
                  <a:lnTo>
                    <a:pt x="1397000" y="2056638"/>
                  </a:lnTo>
                  <a:lnTo>
                    <a:pt x="0" y="2056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9" b="-1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848725" y="4613076"/>
            <a:ext cx="2719834" cy="33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Enhanced Reliability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48725" y="4999435"/>
            <a:ext cx="8705850" cy="7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Leveraging technologies like attention mechanisms and advanced nighttime image enhancement will ensure 24/7 operational reliability for autonomous systems.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591425" y="5955506"/>
            <a:ext cx="1047750" cy="1542455"/>
            <a:chOff x="0" y="0"/>
            <a:chExt cx="1397000" cy="205660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397000" cy="2056638"/>
            </a:xfrm>
            <a:custGeom>
              <a:avLst/>
              <a:gdLst/>
              <a:ahLst/>
              <a:cxnLst/>
              <a:rect l="l" t="t" r="r" b="b"/>
              <a:pathLst>
                <a:path w="1397000" h="2056638">
                  <a:moveTo>
                    <a:pt x="0" y="0"/>
                  </a:moveTo>
                  <a:lnTo>
                    <a:pt x="1397000" y="0"/>
                  </a:lnTo>
                  <a:lnTo>
                    <a:pt x="1397000" y="2056638"/>
                  </a:lnTo>
                  <a:lnTo>
                    <a:pt x="0" y="2056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9" b="-17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8848725" y="6155531"/>
            <a:ext cx="2867025" cy="33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Continuous Evolution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48725" y="6541889"/>
            <a:ext cx="8705850" cy="7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Ongoing dataset expansion and continuous model fine-tuning are essential to adapt to new sign types, regional variations, and evolving road conditions globally.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591425" y="7497961"/>
            <a:ext cx="1047750" cy="1542455"/>
            <a:chOff x="0" y="0"/>
            <a:chExt cx="1397000" cy="2056607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397000" cy="2056638"/>
            </a:xfrm>
            <a:custGeom>
              <a:avLst/>
              <a:gdLst/>
              <a:ahLst/>
              <a:cxnLst/>
              <a:rect l="l" t="t" r="r" b="b"/>
              <a:pathLst>
                <a:path w="1397000" h="2056638">
                  <a:moveTo>
                    <a:pt x="0" y="0"/>
                  </a:moveTo>
                  <a:lnTo>
                    <a:pt x="1397000" y="0"/>
                  </a:lnTo>
                  <a:lnTo>
                    <a:pt x="1397000" y="2056638"/>
                  </a:lnTo>
                  <a:lnTo>
                    <a:pt x="0" y="2056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9" b="-17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848725" y="7697986"/>
            <a:ext cx="2717155" cy="33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Vision for the Future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48725" y="8084344"/>
            <a:ext cx="8705850" cy="7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The ultimate goal is the seamless integration of these technologies into autonomous vehicles, promising a future with fewer accidents and more efficient traffic flow.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912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Montserrat Medium</vt:lpstr>
      <vt:lpstr>Inter Bold</vt:lpstr>
      <vt:lpstr>Inter Light</vt:lpstr>
      <vt:lpstr>Montserrat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Traffic-Sign-Classification-Enabling-Smarter-Safer-Roads.pptx</dc:title>
  <dc:creator>Kalyan Reddy.R</dc:creator>
  <cp:lastModifiedBy>Kalyan Reddy.R</cp:lastModifiedBy>
  <cp:revision>2</cp:revision>
  <dcterms:created xsi:type="dcterms:W3CDTF">2006-08-16T00:00:00Z</dcterms:created>
  <dcterms:modified xsi:type="dcterms:W3CDTF">2025-11-22T12:44:07Z</dcterms:modified>
  <dc:identifier>DAG5bAbatwg</dc:identifier>
</cp:coreProperties>
</file>